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8229600" cx="14630400"/>
  <p:notesSz cx="8229600" cy="14630400"/>
  <p:embeddedFontLst>
    <p:embeddedFont>
      <p:font typeface="Lora"/>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Lora-regular.fntdata"/><Relationship Id="rId14" Type="http://schemas.openxmlformats.org/officeDocument/2006/relationships/slide" Target="slides/slide10.xml"/><Relationship Id="rId17" Type="http://schemas.openxmlformats.org/officeDocument/2006/relationships/font" Target="fonts/Lora-italic.fntdata"/><Relationship Id="rId16" Type="http://schemas.openxmlformats.org/officeDocument/2006/relationships/font" Target="fonts/Lora-bold.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Lora-bold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371850" y="1097275"/>
            <a:ext cx="5486650" cy="54864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822950" y="6949425"/>
            <a:ext cx="6583675" cy="6583675"/>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 name="Shape 7"/>
        <p:cNvGrpSpPr/>
        <p:nvPr/>
      </p:nvGrpSpPr>
      <p:grpSpPr>
        <a:xfrm>
          <a:off x="0" y="0"/>
          <a:ext cx="0" cy="0"/>
          <a:chOff x="0" y="0"/>
          <a:chExt cx="0" cy="0"/>
        </a:xfrm>
      </p:grpSpPr>
      <p:sp>
        <p:nvSpPr>
          <p:cNvPr id="8" name="Google Shape;8;p1: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 name="Google Shape;9;p1: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0" name="Google Shape;10;p1: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0: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5" name="Google Shape;145;p10: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46" name="Google Shape;146;p10: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 name="Shape 19"/>
        <p:cNvGrpSpPr/>
        <p:nvPr/>
      </p:nvGrpSpPr>
      <p:grpSpPr>
        <a:xfrm>
          <a:off x="0" y="0"/>
          <a:ext cx="0" cy="0"/>
          <a:chOff x="0" y="0"/>
          <a:chExt cx="0" cy="0"/>
        </a:xfrm>
      </p:grpSpPr>
      <p:sp>
        <p:nvSpPr>
          <p:cNvPr id="20" name="Google Shape;20;p2: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 name="Google Shape;21;p2: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22" name="Google Shape;22;p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 name="Shape 35"/>
        <p:cNvGrpSpPr/>
        <p:nvPr/>
      </p:nvGrpSpPr>
      <p:grpSpPr>
        <a:xfrm>
          <a:off x="0" y="0"/>
          <a:ext cx="0" cy="0"/>
          <a:chOff x="0" y="0"/>
          <a:chExt cx="0" cy="0"/>
        </a:xfrm>
      </p:grpSpPr>
      <p:sp>
        <p:nvSpPr>
          <p:cNvPr id="36" name="Google Shape;36;p3: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 name="Google Shape;37;p3: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38" name="Google Shape;38;p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p4: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8" name="Google Shape;48;p4: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49" name="Google Shape;49;p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5: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0" name="Google Shape;60;p5: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61" name="Google Shape;61;p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6: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1" name="Google Shape;91;p6: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92" name="Google Shape;92;p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7: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7" name="Google Shape;107;p7: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08" name="Google Shape;108;p7: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8: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2" name="Google Shape;122;p8: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23" name="Google Shape;123;p8: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9:notes"/>
          <p:cNvSpPr/>
          <p:nvPr>
            <p:ph idx="2" type="sldImg"/>
          </p:nvPr>
        </p:nvSpPr>
        <p:spPr>
          <a:xfrm>
            <a:off x="0" y="0"/>
            <a:ext cx="3000000" cy="3000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4" name="Google Shape;134;p9:notes"/>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200">
              <a:solidFill>
                <a:schemeClr val="dk1"/>
              </a:solidFill>
              <a:latin typeface="Calibri"/>
              <a:ea typeface="Calibri"/>
              <a:cs typeface="Calibri"/>
              <a:sym typeface="Calibri"/>
            </a:endParaRPr>
          </a:p>
        </p:txBody>
      </p:sp>
      <p:sp>
        <p:nvSpPr>
          <p:cNvPr id="135" name="Google Shape;135;p9: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fld id="{00000000-1234-1234-1234-123412341234}" type="slidenum">
              <a:rPr lang="en-US" sz="1800">
                <a:solidFill>
                  <a:schemeClr val="dk1"/>
                </a:solidFill>
                <a:latin typeface="Calibri"/>
                <a:ea typeface="Calibri"/>
                <a:cs typeface="Calibri"/>
                <a:sym typeface="Calibri"/>
              </a:rPr>
              <a:t>‹#›</a:t>
            </a:fld>
            <a:endParaRPr sz="18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6" name="Shape 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 name="Shape 11"/>
        <p:cNvGrpSpPr/>
        <p:nvPr/>
      </p:nvGrpSpPr>
      <p:grpSpPr>
        <a:xfrm>
          <a:off x="0" y="0"/>
          <a:ext cx="0" cy="0"/>
          <a:chOff x="0" y="0"/>
          <a:chExt cx="0" cy="0"/>
        </a:xfrm>
      </p:grpSpPr>
      <p:pic>
        <p:nvPicPr>
          <p:cNvPr descr="preencoded.png" id="12" name="Google Shape;12;p3"/>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13" name="Google Shape;13;p3"/>
          <p:cNvSpPr/>
          <p:nvPr/>
        </p:nvSpPr>
        <p:spPr>
          <a:xfrm>
            <a:off x="0" y="22384"/>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descr="preencoded.png" id="14" name="Google Shape;14;p3"/>
          <p:cNvPicPr preferRelativeResize="0"/>
          <p:nvPr/>
        </p:nvPicPr>
        <p:blipFill rotWithShape="1">
          <a:blip r:embed="rId4">
            <a:alphaModFix/>
          </a:blip>
          <a:srcRect b="0" l="0" r="0" t="0"/>
          <a:stretch/>
        </p:blipFill>
        <p:spPr>
          <a:xfrm>
            <a:off x="0" y="0"/>
            <a:ext cx="5486400" cy="8229600"/>
          </a:xfrm>
          <a:prstGeom prst="rect">
            <a:avLst/>
          </a:prstGeom>
          <a:noFill/>
          <a:ln>
            <a:noFill/>
          </a:ln>
        </p:spPr>
      </p:pic>
      <p:sp>
        <p:nvSpPr>
          <p:cNvPr id="15" name="Google Shape;15;p3"/>
          <p:cNvSpPr/>
          <p:nvPr/>
        </p:nvSpPr>
        <p:spPr>
          <a:xfrm>
            <a:off x="6319599" y="2054066"/>
            <a:ext cx="7477601" cy="2083118"/>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12F2B"/>
              </a:buClr>
              <a:buSzPts val="4374"/>
              <a:buFont typeface="Lora"/>
              <a:buNone/>
            </a:pPr>
            <a:r>
              <a:rPr lang="en-US" sz="4374">
                <a:solidFill>
                  <a:srgbClr val="312F2B"/>
                </a:solidFill>
                <a:latin typeface="Lora"/>
                <a:ea typeface="Lora"/>
                <a:cs typeface="Lora"/>
                <a:sym typeface="Lora"/>
              </a:rPr>
              <a:t>Enhancing Qubit Mapping Efficiency through Machine Learning</a:t>
            </a:r>
            <a:endParaRPr sz="4374">
              <a:solidFill>
                <a:schemeClr val="dk1"/>
              </a:solidFill>
              <a:latin typeface="Calibri"/>
              <a:ea typeface="Calibri"/>
              <a:cs typeface="Calibri"/>
              <a:sym typeface="Calibri"/>
            </a:endParaRPr>
          </a:p>
        </p:txBody>
      </p:sp>
      <p:sp>
        <p:nvSpPr>
          <p:cNvPr id="16" name="Google Shape;16;p3"/>
          <p:cNvSpPr/>
          <p:nvPr/>
        </p:nvSpPr>
        <p:spPr>
          <a:xfrm>
            <a:off x="6319599" y="4470440"/>
            <a:ext cx="7477601" cy="1066205"/>
          </a:xfrm>
          <a:prstGeom prst="rect">
            <a:avLst/>
          </a:prstGeom>
          <a:noFill/>
          <a:ln>
            <a:noFill/>
          </a:ln>
        </p:spPr>
        <p:txBody>
          <a:bodyPr anchorCtr="0" anchor="t" bIns="45700" lIns="91425" spcFirstLastPara="1" rIns="91425" wrap="square" tIns="45700">
            <a:noAutofit/>
          </a:bodyPr>
          <a:lstStyle/>
          <a:p>
            <a:pPr indent="0" lvl="0" marL="0" marR="0" rtl="0" algn="l">
              <a:lnSpc>
                <a:spcPct val="159942"/>
              </a:lnSpc>
              <a:spcBef>
                <a:spcPts val="0"/>
              </a:spcBef>
              <a:spcAft>
                <a:spcPts val="0"/>
              </a:spcAft>
              <a:buClr>
                <a:srgbClr val="272525"/>
              </a:buClr>
              <a:buSzPts val="1750"/>
              <a:buFont typeface="Arial"/>
              <a:buNone/>
            </a:pPr>
            <a:r>
              <a:rPr lang="en-US" sz="1750">
                <a:solidFill>
                  <a:srgbClr val="272525"/>
                </a:solidFill>
                <a:latin typeface="Arial"/>
                <a:ea typeface="Arial"/>
                <a:cs typeface="Arial"/>
                <a:sym typeface="Arial"/>
              </a:rPr>
              <a:t>This proposal introduces a novel approach that leverages machine learning techniques to predict time optimal qubit mappings based on gate interactions and entanglement patterns within quantum circuits. </a:t>
            </a:r>
            <a:endParaRPr sz="1750">
              <a:solidFill>
                <a:schemeClr val="dk1"/>
              </a:solidFill>
              <a:latin typeface="Calibri"/>
              <a:ea typeface="Calibri"/>
              <a:cs typeface="Calibri"/>
              <a:sym typeface="Calibri"/>
            </a:endParaRPr>
          </a:p>
        </p:txBody>
      </p:sp>
      <p:sp>
        <p:nvSpPr>
          <p:cNvPr id="17" name="Google Shape;17;p3"/>
          <p:cNvSpPr/>
          <p:nvPr/>
        </p:nvSpPr>
        <p:spPr>
          <a:xfrm>
            <a:off x="6319599" y="5803225"/>
            <a:ext cx="355402" cy="355402"/>
          </a:xfrm>
          <a:prstGeom prst="roundRect">
            <a:avLst>
              <a:gd fmla="val 25726039" name="adj"/>
            </a:avLst>
          </a:prstGeom>
          <a:noFill/>
          <a:ln cap="flat" cmpd="sng" w="9525">
            <a:solidFill>
              <a:srgbClr val="FFFFF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 name="Google Shape;18;p3"/>
          <p:cNvSpPr/>
          <p:nvPr/>
        </p:nvSpPr>
        <p:spPr>
          <a:xfrm>
            <a:off x="6319599" y="5786557"/>
            <a:ext cx="2158127" cy="388858"/>
          </a:xfrm>
          <a:prstGeom prst="rect">
            <a:avLst/>
          </a:prstGeom>
          <a:noFill/>
          <a:ln>
            <a:noFill/>
          </a:ln>
        </p:spPr>
        <p:txBody>
          <a:bodyPr anchorCtr="0" anchor="t" bIns="45700" lIns="91425" spcFirstLastPara="1" rIns="91425" wrap="square" tIns="45700">
            <a:noAutofit/>
          </a:bodyPr>
          <a:lstStyle/>
          <a:p>
            <a:pPr indent="0" lvl="0" marL="0" marR="0" rtl="0" algn="l">
              <a:lnSpc>
                <a:spcPct val="140009"/>
              </a:lnSpc>
              <a:spcBef>
                <a:spcPts val="0"/>
              </a:spcBef>
              <a:spcAft>
                <a:spcPts val="0"/>
              </a:spcAft>
              <a:buClr>
                <a:srgbClr val="272525"/>
              </a:buClr>
              <a:buSzPts val="2187"/>
              <a:buFont typeface="Arial"/>
              <a:buNone/>
            </a:pPr>
            <a:r>
              <a:rPr b="1" lang="en-US" sz="2187">
                <a:solidFill>
                  <a:srgbClr val="272525"/>
                </a:solidFill>
                <a:latin typeface="Arial"/>
                <a:ea typeface="Arial"/>
                <a:cs typeface="Arial"/>
                <a:sym typeface="Arial"/>
              </a:rPr>
              <a:t>By Niyati Jain</a:t>
            </a:r>
            <a:endParaRPr sz="2187">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descr="preencoded.png" id="148" name="Google Shape;148;p12"/>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149" name="Google Shape;149;p12"/>
          <p:cNvSpPr/>
          <p:nvPr/>
        </p:nvSpPr>
        <p:spPr>
          <a:xfrm>
            <a:off x="5093256" y="3767614"/>
            <a:ext cx="4443889" cy="694373"/>
          </a:xfrm>
          <a:prstGeom prst="rect">
            <a:avLst/>
          </a:prstGeom>
          <a:noFill/>
          <a:ln>
            <a:noFill/>
          </a:ln>
        </p:spPr>
        <p:txBody>
          <a:bodyPr anchorCtr="0" anchor="t" bIns="45700" lIns="91425" spcFirstLastPara="1" rIns="91425" wrap="square" tIns="45700">
            <a:noAutofit/>
          </a:bodyPr>
          <a:lstStyle/>
          <a:p>
            <a:pPr indent="0" lvl="0" marL="0" marR="0" rtl="0" algn="ctr">
              <a:lnSpc>
                <a:spcPct val="125011"/>
              </a:lnSpc>
              <a:spcBef>
                <a:spcPts val="0"/>
              </a:spcBef>
              <a:spcAft>
                <a:spcPts val="0"/>
              </a:spcAft>
              <a:buClr>
                <a:srgbClr val="312F2B"/>
              </a:buClr>
              <a:buSzPts val="4374"/>
              <a:buFont typeface="Lora"/>
              <a:buNone/>
            </a:pPr>
            <a:r>
              <a:rPr lang="en-US" sz="4374">
                <a:solidFill>
                  <a:srgbClr val="312F2B"/>
                </a:solidFill>
                <a:latin typeface="Lora"/>
                <a:ea typeface="Lora"/>
                <a:cs typeface="Lora"/>
                <a:sym typeface="Lora"/>
              </a:rPr>
              <a:t>Thank you</a:t>
            </a:r>
            <a:endParaRPr sz="4374">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 name="Shape 23"/>
        <p:cNvGrpSpPr/>
        <p:nvPr/>
      </p:nvGrpSpPr>
      <p:grpSpPr>
        <a:xfrm>
          <a:off x="0" y="0"/>
          <a:ext cx="0" cy="0"/>
          <a:chOff x="0" y="0"/>
          <a:chExt cx="0" cy="0"/>
        </a:xfrm>
      </p:grpSpPr>
      <p:pic>
        <p:nvPicPr>
          <p:cNvPr descr="preencoded.png" id="24" name="Google Shape;24;p4"/>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25" name="Google Shape;25;p4"/>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p:txBody>
      </p:sp>
      <p:pic>
        <p:nvPicPr>
          <p:cNvPr descr="preencoded.png" id="26" name="Google Shape;26;p4"/>
          <p:cNvPicPr preferRelativeResize="0"/>
          <p:nvPr/>
        </p:nvPicPr>
        <p:blipFill rotWithShape="1">
          <a:blip r:embed="rId4">
            <a:alphaModFix/>
          </a:blip>
          <a:srcRect b="0" l="0" r="0" t="0"/>
          <a:stretch/>
        </p:blipFill>
        <p:spPr>
          <a:xfrm>
            <a:off x="0" y="0"/>
            <a:ext cx="14630400" cy="8229600"/>
          </a:xfrm>
          <a:prstGeom prst="rect">
            <a:avLst/>
          </a:prstGeom>
          <a:noFill/>
          <a:ln>
            <a:noFill/>
          </a:ln>
        </p:spPr>
      </p:pic>
      <p:sp>
        <p:nvSpPr>
          <p:cNvPr id="27" name="Google Shape;27;p4"/>
          <p:cNvSpPr/>
          <p:nvPr/>
        </p:nvSpPr>
        <p:spPr>
          <a:xfrm>
            <a:off x="2038000" y="736978"/>
            <a:ext cx="4443900" cy="735000"/>
          </a:xfrm>
          <a:prstGeom prst="rect">
            <a:avLst/>
          </a:prstGeom>
          <a:noFill/>
          <a:ln>
            <a:noFill/>
          </a:ln>
        </p:spPr>
        <p:txBody>
          <a:bodyPr anchorCtr="0" anchor="t" bIns="45700" lIns="91425" spcFirstLastPara="1" rIns="91425" wrap="square" tIns="45700">
            <a:noAutofit/>
          </a:bodyPr>
          <a:lstStyle/>
          <a:p>
            <a:pPr indent="0" lvl="0" marL="0" marR="0" rtl="0" algn="l">
              <a:lnSpc>
                <a:spcPct val="113916"/>
              </a:lnSpc>
              <a:spcBef>
                <a:spcPts val="0"/>
              </a:spcBef>
              <a:spcAft>
                <a:spcPts val="0"/>
              </a:spcAft>
              <a:buClr>
                <a:srgbClr val="312F2B"/>
              </a:buClr>
              <a:buSzPts val="4800"/>
              <a:buFont typeface="Lora"/>
              <a:buNone/>
            </a:pPr>
            <a:r>
              <a:rPr lang="en-US" sz="4800">
                <a:solidFill>
                  <a:srgbClr val="312F2B"/>
                </a:solidFill>
                <a:latin typeface="Lora"/>
                <a:ea typeface="Lora"/>
                <a:cs typeface="Lora"/>
                <a:sym typeface="Lora"/>
              </a:rPr>
              <a:t>Introduction</a:t>
            </a:r>
            <a:endParaRPr sz="4800">
              <a:solidFill>
                <a:schemeClr val="dk1"/>
              </a:solidFill>
              <a:latin typeface="Calibri"/>
              <a:ea typeface="Calibri"/>
              <a:cs typeface="Calibri"/>
              <a:sym typeface="Calibri"/>
            </a:endParaRPr>
          </a:p>
        </p:txBody>
      </p:sp>
      <p:sp>
        <p:nvSpPr>
          <p:cNvPr id="28" name="Google Shape;28;p4"/>
          <p:cNvSpPr/>
          <p:nvPr/>
        </p:nvSpPr>
        <p:spPr>
          <a:xfrm>
            <a:off x="2038000" y="1790943"/>
            <a:ext cx="10554300" cy="490200"/>
          </a:xfrm>
          <a:prstGeom prst="rect">
            <a:avLst/>
          </a:prstGeom>
          <a:noFill/>
          <a:ln>
            <a:noFill/>
          </a:ln>
        </p:spPr>
        <p:txBody>
          <a:bodyPr anchorCtr="0" anchor="t" bIns="45700" lIns="91425" spcFirstLastPara="1" rIns="91425" wrap="square" tIns="45700">
            <a:noAutofit/>
          </a:bodyPr>
          <a:lstStyle/>
          <a:p>
            <a:pPr indent="0" lvl="0" marL="0" marR="0" rtl="0" algn="l">
              <a:lnSpc>
                <a:spcPct val="139950"/>
              </a:lnSpc>
              <a:spcBef>
                <a:spcPts val="0"/>
              </a:spcBef>
              <a:spcAft>
                <a:spcPts val="0"/>
              </a:spcAft>
              <a:buClr>
                <a:srgbClr val="272525"/>
              </a:buClr>
              <a:buSzPts val="2000"/>
              <a:buFont typeface="Arial"/>
              <a:buNone/>
            </a:pPr>
            <a:r>
              <a:rPr i="1" lang="en-US" sz="2000">
                <a:solidFill>
                  <a:srgbClr val="272525"/>
                </a:solidFill>
                <a:latin typeface="Arial"/>
                <a:ea typeface="Arial"/>
                <a:cs typeface="Arial"/>
                <a:sym typeface="Arial"/>
              </a:rPr>
              <a:t>Understanding Quantum Circuits and Components</a:t>
            </a:r>
            <a:endParaRPr sz="2000">
              <a:solidFill>
                <a:schemeClr val="dk1"/>
              </a:solidFill>
              <a:latin typeface="Calibri"/>
              <a:ea typeface="Calibri"/>
              <a:cs typeface="Calibri"/>
              <a:sym typeface="Calibri"/>
            </a:endParaRPr>
          </a:p>
        </p:txBody>
      </p:sp>
      <p:sp>
        <p:nvSpPr>
          <p:cNvPr id="29" name="Google Shape;29;p4"/>
          <p:cNvSpPr/>
          <p:nvPr/>
        </p:nvSpPr>
        <p:spPr>
          <a:xfrm>
            <a:off x="2393400" y="2489073"/>
            <a:ext cx="10199100" cy="5814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Quantum circuits serve as the foundational structures for quantum computing operations.</a:t>
            </a:r>
            <a:endParaRPr sz="2000">
              <a:solidFill>
                <a:schemeClr val="dk1"/>
              </a:solidFill>
              <a:latin typeface="Calibri"/>
              <a:ea typeface="Calibri"/>
              <a:cs typeface="Calibri"/>
              <a:sym typeface="Calibri"/>
            </a:endParaRPr>
          </a:p>
        </p:txBody>
      </p:sp>
      <p:sp>
        <p:nvSpPr>
          <p:cNvPr id="30" name="Google Shape;30;p4"/>
          <p:cNvSpPr/>
          <p:nvPr/>
        </p:nvSpPr>
        <p:spPr>
          <a:xfrm>
            <a:off x="2393400" y="3925858"/>
            <a:ext cx="10199100" cy="35550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Quantum gates, integral to these circuits, perform manipulations on qubits, offering parallel processing capabilities.</a:t>
            </a:r>
            <a:endParaRPr sz="2000">
              <a:solidFill>
                <a:schemeClr val="dk1"/>
              </a:solidFill>
              <a:latin typeface="Calibri"/>
              <a:ea typeface="Calibri"/>
              <a:cs typeface="Calibri"/>
              <a:sym typeface="Calibri"/>
            </a:endParaRPr>
          </a:p>
        </p:txBody>
      </p:sp>
      <p:sp>
        <p:nvSpPr>
          <p:cNvPr id="31" name="Google Shape;31;p4"/>
          <p:cNvSpPr/>
          <p:nvPr/>
        </p:nvSpPr>
        <p:spPr>
          <a:xfrm>
            <a:off x="2037993" y="4531400"/>
            <a:ext cx="10554414" cy="355402"/>
          </a:xfrm>
          <a:prstGeom prst="rect">
            <a:avLst/>
          </a:prstGeom>
          <a:noFill/>
          <a:ln>
            <a:noFill/>
          </a:ln>
        </p:spPr>
        <p:txBody>
          <a:bodyPr anchorCtr="0" anchor="t" bIns="45700" lIns="91425" spcFirstLastPara="1" rIns="91425" wrap="square" tIns="45700">
            <a:noAutofit/>
          </a:bodyPr>
          <a:lstStyle/>
          <a:p>
            <a:pPr indent="0" lvl="0" marL="0" marR="0" rtl="0" algn="l">
              <a:lnSpc>
                <a:spcPct val="139950"/>
              </a:lnSpc>
              <a:spcBef>
                <a:spcPts val="0"/>
              </a:spcBef>
              <a:spcAft>
                <a:spcPts val="0"/>
              </a:spcAft>
              <a:buClr>
                <a:srgbClr val="272525"/>
              </a:buClr>
              <a:buSzPts val="2000"/>
              <a:buFont typeface="Arial"/>
              <a:buNone/>
            </a:pPr>
            <a:r>
              <a:rPr i="1" lang="en-US" sz="2000">
                <a:solidFill>
                  <a:srgbClr val="272525"/>
                </a:solidFill>
                <a:latin typeface="Arial"/>
                <a:ea typeface="Arial"/>
                <a:cs typeface="Arial"/>
                <a:sym typeface="Arial"/>
              </a:rPr>
              <a:t>Significance of Qubit Mapping Efficiency in Quantum Computing</a:t>
            </a:r>
            <a:endParaRPr sz="2000">
              <a:solidFill>
                <a:schemeClr val="dk1"/>
              </a:solidFill>
              <a:latin typeface="Calibri"/>
              <a:ea typeface="Calibri"/>
              <a:cs typeface="Calibri"/>
              <a:sym typeface="Calibri"/>
            </a:endParaRPr>
          </a:p>
        </p:txBody>
      </p:sp>
      <p:sp>
        <p:nvSpPr>
          <p:cNvPr id="32" name="Google Shape;32;p4"/>
          <p:cNvSpPr/>
          <p:nvPr/>
        </p:nvSpPr>
        <p:spPr>
          <a:xfrm>
            <a:off x="2393394" y="5136713"/>
            <a:ext cx="10199013"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Qubit mapping involves assigning qubits to distinct gates within a quantum circuit.</a:t>
            </a:r>
            <a:endParaRPr sz="2000">
              <a:solidFill>
                <a:schemeClr val="dk1"/>
              </a:solidFill>
              <a:latin typeface="Calibri"/>
              <a:ea typeface="Calibri"/>
              <a:cs typeface="Calibri"/>
              <a:sym typeface="Calibri"/>
            </a:endParaRPr>
          </a:p>
        </p:txBody>
      </p:sp>
      <p:sp>
        <p:nvSpPr>
          <p:cNvPr id="33" name="Google Shape;33;p4"/>
          <p:cNvSpPr/>
          <p:nvPr/>
        </p:nvSpPr>
        <p:spPr>
          <a:xfrm>
            <a:off x="2393394" y="5580936"/>
            <a:ext cx="10199013"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The efficiency of qubit mapping directly influences the speed of executing quantum gates.</a:t>
            </a:r>
            <a:endParaRPr sz="2000">
              <a:solidFill>
                <a:schemeClr val="dk1"/>
              </a:solidFill>
              <a:latin typeface="Calibri"/>
              <a:ea typeface="Calibri"/>
              <a:cs typeface="Calibri"/>
              <a:sym typeface="Calibri"/>
            </a:endParaRPr>
          </a:p>
        </p:txBody>
      </p:sp>
      <p:sp>
        <p:nvSpPr>
          <p:cNvPr id="34" name="Google Shape;34;p4"/>
          <p:cNvSpPr/>
          <p:nvPr/>
        </p:nvSpPr>
        <p:spPr>
          <a:xfrm>
            <a:off x="2393394" y="6025158"/>
            <a:ext cx="10199013" cy="710803"/>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Achieving an optimal qubit mapping is essential for maximizing quantum computing potential, minimizing computation time, and optimizing resource utilization.</a:t>
            </a:r>
            <a:endParaRPr sz="20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 name="Shape 39"/>
        <p:cNvGrpSpPr/>
        <p:nvPr/>
      </p:nvGrpSpPr>
      <p:grpSpPr>
        <a:xfrm>
          <a:off x="0" y="0"/>
          <a:ext cx="0" cy="0"/>
          <a:chOff x="0" y="0"/>
          <a:chExt cx="0" cy="0"/>
        </a:xfrm>
      </p:grpSpPr>
      <p:pic>
        <p:nvPicPr>
          <p:cNvPr descr="preencoded.png" id="40" name="Google Shape;40;p5"/>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41" name="Google Shape;41;p5"/>
          <p:cNvSpPr/>
          <p:nvPr/>
        </p:nvSpPr>
        <p:spPr>
          <a:xfrm>
            <a:off x="0" y="0"/>
            <a:ext cx="14630400" cy="8562109"/>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p:txBody>
      </p:sp>
      <p:pic>
        <p:nvPicPr>
          <p:cNvPr descr="preencoded.png" id="42" name="Google Shape;42;p5"/>
          <p:cNvPicPr preferRelativeResize="0"/>
          <p:nvPr/>
        </p:nvPicPr>
        <p:blipFill rotWithShape="1">
          <a:blip r:embed="rId4">
            <a:alphaModFix/>
          </a:blip>
          <a:srcRect b="0" l="0" r="0" t="0"/>
          <a:stretch/>
        </p:blipFill>
        <p:spPr>
          <a:xfrm>
            <a:off x="0" y="0"/>
            <a:ext cx="5486400" cy="8229600"/>
          </a:xfrm>
          <a:prstGeom prst="rect">
            <a:avLst/>
          </a:prstGeom>
          <a:noFill/>
          <a:ln>
            <a:noFill/>
          </a:ln>
        </p:spPr>
      </p:pic>
      <p:sp>
        <p:nvSpPr>
          <p:cNvPr id="43" name="Google Shape;43;p5"/>
          <p:cNvSpPr/>
          <p:nvPr/>
        </p:nvSpPr>
        <p:spPr>
          <a:xfrm>
            <a:off x="6319599" y="2668072"/>
            <a:ext cx="4443889" cy="694373"/>
          </a:xfrm>
          <a:prstGeom prst="rect">
            <a:avLst/>
          </a:prstGeom>
          <a:noFill/>
          <a:ln>
            <a:noFill/>
          </a:ln>
        </p:spPr>
        <p:txBody>
          <a:bodyPr anchorCtr="0" anchor="t" bIns="45700" lIns="91425" spcFirstLastPara="1" rIns="91425" wrap="square" tIns="45700">
            <a:noAutofit/>
          </a:bodyPr>
          <a:lstStyle/>
          <a:p>
            <a:pPr indent="0" lvl="0" marL="0" marR="0" rtl="0" algn="l">
              <a:lnSpc>
                <a:spcPct val="113916"/>
              </a:lnSpc>
              <a:spcBef>
                <a:spcPts val="0"/>
              </a:spcBef>
              <a:spcAft>
                <a:spcPts val="0"/>
              </a:spcAft>
              <a:buClr>
                <a:srgbClr val="312F2B"/>
              </a:buClr>
              <a:buSzPts val="4800"/>
              <a:buFont typeface="Lora"/>
              <a:buNone/>
            </a:pPr>
            <a:r>
              <a:rPr lang="en-US" sz="4800">
                <a:solidFill>
                  <a:srgbClr val="312F2B"/>
                </a:solidFill>
                <a:latin typeface="Lora"/>
                <a:ea typeface="Lora"/>
                <a:cs typeface="Lora"/>
                <a:sym typeface="Lora"/>
              </a:rPr>
              <a:t>Objective</a:t>
            </a:r>
            <a:endParaRPr sz="4800">
              <a:solidFill>
                <a:schemeClr val="dk1"/>
              </a:solidFill>
              <a:latin typeface="Calibri"/>
              <a:ea typeface="Calibri"/>
              <a:cs typeface="Calibri"/>
              <a:sym typeface="Calibri"/>
            </a:endParaRPr>
          </a:p>
        </p:txBody>
      </p:sp>
      <p:sp>
        <p:nvSpPr>
          <p:cNvPr id="44" name="Google Shape;44;p5"/>
          <p:cNvSpPr/>
          <p:nvPr/>
        </p:nvSpPr>
        <p:spPr>
          <a:xfrm>
            <a:off x="6675001" y="3695700"/>
            <a:ext cx="7122200" cy="1066205"/>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The primary objective is to develop a machine learning model capable of analyzing quantum circuit characteristics, such as gate interactions and entanglement patterns, to predict optimal qubit mappings. </a:t>
            </a:r>
            <a:endParaRPr sz="2000">
              <a:solidFill>
                <a:schemeClr val="dk1"/>
              </a:solidFill>
              <a:latin typeface="Calibri"/>
              <a:ea typeface="Calibri"/>
              <a:cs typeface="Calibri"/>
              <a:sym typeface="Calibri"/>
            </a:endParaRPr>
          </a:p>
        </p:txBody>
      </p:sp>
      <p:sp>
        <p:nvSpPr>
          <p:cNvPr id="45" name="Google Shape;45;p5"/>
          <p:cNvSpPr/>
          <p:nvPr/>
        </p:nvSpPr>
        <p:spPr>
          <a:xfrm>
            <a:off x="6675001" y="5698008"/>
            <a:ext cx="7122200" cy="134406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The model aims to minimize gate execution time and, consequently, enhance the overall efficiency of quantum computations.</a:t>
            </a:r>
            <a:endParaRPr sz="20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 name="Shape 50"/>
        <p:cNvGrpSpPr/>
        <p:nvPr/>
      </p:nvGrpSpPr>
      <p:grpSpPr>
        <a:xfrm>
          <a:off x="0" y="0"/>
          <a:ext cx="0" cy="0"/>
          <a:chOff x="0" y="0"/>
          <a:chExt cx="0" cy="0"/>
        </a:xfrm>
      </p:grpSpPr>
      <p:pic>
        <p:nvPicPr>
          <p:cNvPr descr="preencoded.png" id="51" name="Google Shape;51;p6"/>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52" name="Google Shape;52;p6"/>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3" name="Google Shape;53;p6"/>
          <p:cNvSpPr/>
          <p:nvPr/>
        </p:nvSpPr>
        <p:spPr>
          <a:xfrm>
            <a:off x="2038004" y="893675"/>
            <a:ext cx="11806800" cy="694500"/>
          </a:xfrm>
          <a:prstGeom prst="rect">
            <a:avLst/>
          </a:prstGeom>
          <a:noFill/>
          <a:ln>
            <a:noFill/>
          </a:ln>
        </p:spPr>
        <p:txBody>
          <a:bodyPr anchorCtr="0" anchor="t" bIns="45700" lIns="91425" spcFirstLastPara="1" rIns="91425" wrap="square" tIns="45700">
            <a:noAutofit/>
          </a:bodyPr>
          <a:lstStyle/>
          <a:p>
            <a:pPr indent="0" lvl="0" marL="0" marR="0" rtl="0" algn="l">
              <a:lnSpc>
                <a:spcPct val="125011"/>
              </a:lnSpc>
              <a:spcBef>
                <a:spcPts val="0"/>
              </a:spcBef>
              <a:spcAft>
                <a:spcPts val="0"/>
              </a:spcAft>
              <a:buClr>
                <a:srgbClr val="312F2B"/>
              </a:buClr>
              <a:buSzPts val="4374"/>
              <a:buFont typeface="Lora"/>
              <a:buNone/>
            </a:pPr>
            <a:r>
              <a:rPr lang="en-US" sz="4374">
                <a:solidFill>
                  <a:srgbClr val="312F2B"/>
                </a:solidFill>
                <a:latin typeface="Lora"/>
                <a:ea typeface="Lora"/>
                <a:cs typeface="Lora"/>
                <a:sym typeface="Lora"/>
              </a:rPr>
              <a:t>Machine Learning Workflow</a:t>
            </a:r>
            <a:endParaRPr sz="4374">
              <a:solidFill>
                <a:schemeClr val="dk1"/>
              </a:solidFill>
              <a:latin typeface="Calibri"/>
              <a:ea typeface="Calibri"/>
              <a:cs typeface="Calibri"/>
              <a:sym typeface="Calibri"/>
            </a:endParaRPr>
          </a:p>
        </p:txBody>
      </p:sp>
      <p:pic>
        <p:nvPicPr>
          <p:cNvPr descr="preencoded.png" id="54" name="Google Shape;54;p6"/>
          <p:cNvPicPr preferRelativeResize="0"/>
          <p:nvPr/>
        </p:nvPicPr>
        <p:blipFill rotWithShape="1">
          <a:blip r:embed="rId4">
            <a:alphaModFix/>
          </a:blip>
          <a:srcRect b="0" l="0" r="0" t="0"/>
          <a:stretch/>
        </p:blipFill>
        <p:spPr>
          <a:xfrm>
            <a:off x="2037993" y="2032397"/>
            <a:ext cx="10554414" cy="5053608"/>
          </a:xfrm>
          <a:prstGeom prst="rect">
            <a:avLst/>
          </a:prstGeom>
          <a:noFill/>
          <a:ln>
            <a:noFill/>
          </a:ln>
        </p:spPr>
      </p:pic>
      <p:sp>
        <p:nvSpPr>
          <p:cNvPr id="55" name="Google Shape;55;p6"/>
          <p:cNvSpPr/>
          <p:nvPr/>
        </p:nvSpPr>
        <p:spPr>
          <a:xfrm>
            <a:off x="2159913" y="7457837"/>
            <a:ext cx="152400" cy="152400"/>
          </a:xfrm>
          <a:prstGeom prst="roundRect">
            <a:avLst>
              <a:gd fmla="val 36000" name="adj"/>
            </a:avLst>
          </a:prstGeom>
          <a:solidFill>
            <a:srgbClr val="F7F3F2"/>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6" name="Google Shape;56;p6"/>
          <p:cNvSpPr/>
          <p:nvPr/>
        </p:nvSpPr>
        <p:spPr>
          <a:xfrm>
            <a:off x="2172084" y="7470008"/>
            <a:ext cx="128057" cy="128057"/>
          </a:xfrm>
          <a:prstGeom prst="roundRect">
            <a:avLst>
              <a:gd fmla="val 714049881" name="adj"/>
            </a:avLst>
          </a:prstGeom>
          <a:noFill/>
          <a:ln cap="flat" cmpd="sng" w="15225">
            <a:solidFill>
              <a:srgbClr val="726E6E"/>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57" name="Google Shape;57;p6"/>
          <p:cNvSpPr/>
          <p:nvPr/>
        </p:nvSpPr>
        <p:spPr>
          <a:xfrm>
            <a:off x="2252009" y="7572990"/>
            <a:ext cx="9738" cy="9738"/>
          </a:xfrm>
          <a:prstGeom prst="rect">
            <a:avLst/>
          </a:prstGeom>
          <a:noFill/>
          <a:ln>
            <a:noFill/>
          </a:ln>
        </p:spPr>
        <p:txBody>
          <a:bodyPr anchorCtr="0" anchor="t" bIns="45700" lIns="91425" spcFirstLastPara="1" rIns="91425" wrap="square" tIns="45700">
            <a:noAutofit/>
          </a:bodyPr>
          <a:lstStyle/>
          <a:p>
            <a:pPr indent="0" lvl="0" marL="0" marR="0" rtl="0" algn="l">
              <a:lnSpc>
                <a:spcPct val="120000"/>
              </a:lnSpc>
              <a:spcBef>
                <a:spcPts val="0"/>
              </a:spcBef>
              <a:spcAft>
                <a:spcPts val="0"/>
              </a:spcAft>
              <a:buClr>
                <a:srgbClr val="726E6E"/>
              </a:buClr>
              <a:buSzPts val="720"/>
              <a:buFont typeface="Arial"/>
              <a:buNone/>
            </a:pPr>
            <a:r>
              <a:rPr lang="en-US" sz="720">
                <a:solidFill>
                  <a:srgbClr val="726E6E"/>
                </a:solidFill>
                <a:latin typeface="Arial"/>
                <a:ea typeface="Arial"/>
                <a:cs typeface="Arial"/>
                <a:sym typeface="Arial"/>
              </a:rPr>
              <a:t>Loading...</a:t>
            </a:r>
            <a:endParaRPr sz="72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pic>
        <p:nvPicPr>
          <p:cNvPr descr="preencoded.png" id="63" name="Google Shape;63;p7"/>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64" name="Google Shape;64;p7"/>
          <p:cNvSpPr/>
          <p:nvPr/>
        </p:nvSpPr>
        <p:spPr>
          <a:xfrm>
            <a:off x="0" y="0"/>
            <a:ext cx="14630400" cy="8230910"/>
          </a:xfrm>
          <a:prstGeom prst="rect">
            <a:avLst/>
          </a:prstGeom>
          <a:solidFill>
            <a:srgbClr val="FFFFFF">
              <a:alpha val="74901"/>
            </a:srgbClr>
          </a:solidFill>
          <a:ln cap="flat" cmpd="sng" w="11425">
            <a:solidFill>
              <a:srgbClr val="FFFFFF">
                <a:alpha val="63921"/>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pic>
        <p:nvPicPr>
          <p:cNvPr descr="preencoded.png" id="65" name="Google Shape;65;p7"/>
          <p:cNvPicPr preferRelativeResize="0"/>
          <p:nvPr/>
        </p:nvPicPr>
        <p:blipFill rotWithShape="1">
          <a:blip r:embed="rId4">
            <a:alphaModFix/>
          </a:blip>
          <a:srcRect b="0" l="0" r="0" t="0"/>
          <a:stretch/>
        </p:blipFill>
        <p:spPr>
          <a:xfrm>
            <a:off x="0" y="0"/>
            <a:ext cx="14630400" cy="8230910"/>
          </a:xfrm>
          <a:prstGeom prst="rect">
            <a:avLst/>
          </a:prstGeom>
          <a:noFill/>
          <a:ln>
            <a:noFill/>
          </a:ln>
        </p:spPr>
      </p:pic>
      <p:sp>
        <p:nvSpPr>
          <p:cNvPr id="66" name="Google Shape;66;p7"/>
          <p:cNvSpPr/>
          <p:nvPr/>
        </p:nvSpPr>
        <p:spPr>
          <a:xfrm>
            <a:off x="0" y="0"/>
            <a:ext cx="14630400" cy="8230910"/>
          </a:xfrm>
          <a:prstGeom prst="rect">
            <a:avLst/>
          </a:prstGeom>
          <a:solidFill>
            <a:srgbClr val="FFFFFF">
              <a:alpha val="84705"/>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67" name="Google Shape;67;p7"/>
          <p:cNvSpPr/>
          <p:nvPr/>
        </p:nvSpPr>
        <p:spPr>
          <a:xfrm>
            <a:off x="2934414" y="507206"/>
            <a:ext cx="3689033" cy="576382"/>
          </a:xfrm>
          <a:prstGeom prst="rect">
            <a:avLst/>
          </a:prstGeom>
          <a:noFill/>
          <a:ln>
            <a:noFill/>
          </a:ln>
        </p:spPr>
        <p:txBody>
          <a:bodyPr anchorCtr="0" anchor="t" bIns="45700" lIns="91425" spcFirstLastPara="1" rIns="91425" wrap="square" tIns="45700">
            <a:noAutofit/>
          </a:bodyPr>
          <a:lstStyle/>
          <a:p>
            <a:pPr indent="0" lvl="0" marL="0" marR="0" rtl="0" algn="l">
              <a:lnSpc>
                <a:spcPct val="113475"/>
              </a:lnSpc>
              <a:spcBef>
                <a:spcPts val="0"/>
              </a:spcBef>
              <a:spcAft>
                <a:spcPts val="0"/>
              </a:spcAft>
              <a:buClr>
                <a:srgbClr val="312F2B"/>
              </a:buClr>
              <a:buSzPts val="4000"/>
              <a:buFont typeface="Lora"/>
              <a:buNone/>
            </a:pPr>
            <a:r>
              <a:rPr lang="en-US" sz="4000">
                <a:solidFill>
                  <a:srgbClr val="312F2B"/>
                </a:solidFill>
                <a:latin typeface="Lora"/>
                <a:ea typeface="Lora"/>
                <a:cs typeface="Lora"/>
                <a:sym typeface="Lora"/>
              </a:rPr>
              <a:t>Methodology</a:t>
            </a:r>
            <a:endParaRPr sz="4000">
              <a:solidFill>
                <a:schemeClr val="dk1"/>
              </a:solidFill>
              <a:latin typeface="Calibri"/>
              <a:ea typeface="Calibri"/>
              <a:cs typeface="Calibri"/>
              <a:sym typeface="Calibri"/>
            </a:endParaRPr>
          </a:p>
        </p:txBody>
      </p:sp>
      <p:sp>
        <p:nvSpPr>
          <p:cNvPr id="68" name="Google Shape;68;p7"/>
          <p:cNvSpPr/>
          <p:nvPr/>
        </p:nvSpPr>
        <p:spPr>
          <a:xfrm>
            <a:off x="7296864" y="1360170"/>
            <a:ext cx="36790" cy="6363533"/>
          </a:xfrm>
          <a:prstGeom prst="rect">
            <a:avLst/>
          </a:prstGeom>
          <a:solidFill>
            <a:srgbClr val="D1D1C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69" name="Google Shape;69;p7"/>
          <p:cNvSpPr/>
          <p:nvPr/>
        </p:nvSpPr>
        <p:spPr>
          <a:xfrm>
            <a:off x="7522666" y="1693247"/>
            <a:ext cx="645557" cy="36790"/>
          </a:xfrm>
          <a:prstGeom prst="rect">
            <a:avLst/>
          </a:prstGeom>
          <a:solidFill>
            <a:srgbClr val="D1D1C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70" name="Google Shape;70;p7"/>
          <p:cNvSpPr/>
          <p:nvPr/>
        </p:nvSpPr>
        <p:spPr>
          <a:xfrm>
            <a:off x="7107734" y="1504236"/>
            <a:ext cx="414933" cy="414933"/>
          </a:xfrm>
          <a:prstGeom prst="roundRect">
            <a:avLst>
              <a:gd fmla="val 20004" name="adj"/>
            </a:avLst>
          </a:prstGeom>
          <a:solidFill>
            <a:srgbClr val="E8E8E3"/>
          </a:solidFill>
          <a:ln cap="flat" cmpd="sng" w="11425">
            <a:solidFill>
              <a:srgbClr val="D1D1C7"/>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71" name="Google Shape;71;p7"/>
          <p:cNvSpPr/>
          <p:nvPr/>
        </p:nvSpPr>
        <p:spPr>
          <a:xfrm>
            <a:off x="7265610" y="1538764"/>
            <a:ext cx="99060" cy="345877"/>
          </a:xfrm>
          <a:prstGeom prst="rect">
            <a:avLst/>
          </a:prstGeom>
          <a:noFill/>
          <a:ln>
            <a:noFill/>
          </a:ln>
        </p:spPr>
        <p:txBody>
          <a:bodyPr anchorCtr="0" anchor="t" bIns="45700" lIns="91425" spcFirstLastPara="1" rIns="91425" wrap="square" tIns="45700">
            <a:noAutofit/>
          </a:bodyPr>
          <a:lstStyle/>
          <a:p>
            <a:pPr indent="0" lvl="0" marL="0" marR="0" rtl="0" algn="ctr">
              <a:lnSpc>
                <a:spcPct val="113458"/>
              </a:lnSpc>
              <a:spcBef>
                <a:spcPts val="0"/>
              </a:spcBef>
              <a:spcAft>
                <a:spcPts val="0"/>
              </a:spcAft>
              <a:buClr>
                <a:srgbClr val="272525"/>
              </a:buClr>
              <a:buSzPts val="2400"/>
              <a:buFont typeface="Lora"/>
              <a:buNone/>
            </a:pPr>
            <a:r>
              <a:rPr lang="en-US" sz="2400">
                <a:solidFill>
                  <a:srgbClr val="272525"/>
                </a:solidFill>
                <a:latin typeface="Lora"/>
                <a:ea typeface="Lora"/>
                <a:cs typeface="Lora"/>
                <a:sym typeface="Lora"/>
              </a:rPr>
              <a:t>1</a:t>
            </a:r>
            <a:endParaRPr sz="2400">
              <a:solidFill>
                <a:schemeClr val="dk1"/>
              </a:solidFill>
              <a:latin typeface="Calibri"/>
              <a:ea typeface="Calibri"/>
              <a:cs typeface="Calibri"/>
              <a:sym typeface="Calibri"/>
            </a:endParaRPr>
          </a:p>
        </p:txBody>
      </p:sp>
      <p:sp>
        <p:nvSpPr>
          <p:cNvPr id="72" name="Google Shape;72;p7"/>
          <p:cNvSpPr/>
          <p:nvPr/>
        </p:nvSpPr>
        <p:spPr>
          <a:xfrm>
            <a:off x="8329613" y="1544598"/>
            <a:ext cx="1844516" cy="288250"/>
          </a:xfrm>
          <a:prstGeom prst="rect">
            <a:avLst/>
          </a:prstGeom>
          <a:noFill/>
          <a:ln>
            <a:noFill/>
          </a:ln>
        </p:spPr>
        <p:txBody>
          <a:bodyPr anchorCtr="0" anchor="t" bIns="45700" lIns="91425" spcFirstLastPara="1" rIns="91425" wrap="square" tIns="45700">
            <a:noAutofit/>
          </a:bodyPr>
          <a:lstStyle/>
          <a:p>
            <a:pPr indent="0" lvl="0" marL="0" marR="0" rtl="0" algn="l">
              <a:lnSpc>
                <a:spcPct val="113450"/>
              </a:lnSpc>
              <a:spcBef>
                <a:spcPts val="0"/>
              </a:spcBef>
              <a:spcAft>
                <a:spcPts val="0"/>
              </a:spcAft>
              <a:buClr>
                <a:srgbClr val="272525"/>
              </a:buClr>
              <a:buSzPts val="2000"/>
              <a:buFont typeface="Lora"/>
              <a:buNone/>
            </a:pPr>
            <a:r>
              <a:rPr lang="en-US" sz="2000">
                <a:solidFill>
                  <a:srgbClr val="272525"/>
                </a:solidFill>
                <a:latin typeface="Lora"/>
                <a:ea typeface="Lora"/>
                <a:cs typeface="Lora"/>
                <a:sym typeface="Lora"/>
              </a:rPr>
              <a:t>Training Data:</a:t>
            </a:r>
            <a:endParaRPr sz="2000">
              <a:solidFill>
                <a:schemeClr val="dk1"/>
              </a:solidFill>
              <a:latin typeface="Calibri"/>
              <a:ea typeface="Calibri"/>
              <a:cs typeface="Calibri"/>
              <a:sym typeface="Calibri"/>
            </a:endParaRPr>
          </a:p>
        </p:txBody>
      </p:sp>
      <p:sp>
        <p:nvSpPr>
          <p:cNvPr id="73" name="Google Shape;73;p7"/>
          <p:cNvSpPr/>
          <p:nvPr/>
        </p:nvSpPr>
        <p:spPr>
          <a:xfrm>
            <a:off x="8329613" y="2017276"/>
            <a:ext cx="3366373" cy="2065258"/>
          </a:xfrm>
          <a:prstGeom prst="rect">
            <a:avLst/>
          </a:prstGeom>
          <a:noFill/>
          <a:ln>
            <a:noFill/>
          </a:ln>
        </p:spPr>
        <p:txBody>
          <a:bodyPr anchorCtr="0" anchor="t" bIns="45700" lIns="91425" spcFirstLastPara="1" rIns="91425" wrap="square" tIns="45700">
            <a:noAutofit/>
          </a:bodyPr>
          <a:lstStyle/>
          <a:p>
            <a:pPr indent="0" lvl="0" marL="0" marR="0" rtl="0" algn="l">
              <a:lnSpc>
                <a:spcPct val="145250"/>
              </a:lnSpc>
              <a:spcBef>
                <a:spcPts val="0"/>
              </a:spcBef>
              <a:spcAft>
                <a:spcPts val="0"/>
              </a:spcAft>
              <a:buClr>
                <a:srgbClr val="272525"/>
              </a:buClr>
              <a:buSzPts val="1600"/>
              <a:buFont typeface="Arial"/>
              <a:buNone/>
            </a:pPr>
            <a:r>
              <a:rPr lang="en-US" sz="1600">
                <a:solidFill>
                  <a:srgbClr val="272525"/>
                </a:solidFill>
                <a:latin typeface="Arial"/>
                <a:ea typeface="Arial"/>
                <a:cs typeface="Arial"/>
                <a:sym typeface="Arial"/>
              </a:rPr>
              <a:t>A diverse dataset of quantum circuits will be collected, covering various gate sequences and entanglement structures. For each circuit, multiple qubit mappings will be generated, and the corresponding gate execution times will be recorded. </a:t>
            </a:r>
            <a:endParaRPr sz="1600">
              <a:solidFill>
                <a:schemeClr val="dk1"/>
              </a:solidFill>
              <a:latin typeface="Calibri"/>
              <a:ea typeface="Calibri"/>
              <a:cs typeface="Calibri"/>
              <a:sym typeface="Calibri"/>
            </a:endParaRPr>
          </a:p>
        </p:txBody>
      </p:sp>
      <p:sp>
        <p:nvSpPr>
          <p:cNvPr id="74" name="Google Shape;74;p7"/>
          <p:cNvSpPr/>
          <p:nvPr/>
        </p:nvSpPr>
        <p:spPr>
          <a:xfrm>
            <a:off x="6462177" y="2615386"/>
            <a:ext cx="645557" cy="36790"/>
          </a:xfrm>
          <a:prstGeom prst="rect">
            <a:avLst/>
          </a:prstGeom>
          <a:solidFill>
            <a:srgbClr val="D1D1C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75" name="Google Shape;75;p7"/>
          <p:cNvSpPr/>
          <p:nvPr/>
        </p:nvSpPr>
        <p:spPr>
          <a:xfrm>
            <a:off x="7107734" y="2426375"/>
            <a:ext cx="414933" cy="414933"/>
          </a:xfrm>
          <a:prstGeom prst="roundRect">
            <a:avLst>
              <a:gd fmla="val 20004" name="adj"/>
            </a:avLst>
          </a:prstGeom>
          <a:solidFill>
            <a:srgbClr val="E8E8E3"/>
          </a:solidFill>
          <a:ln cap="flat" cmpd="sng" w="11425">
            <a:solidFill>
              <a:srgbClr val="D1D1C7"/>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76" name="Google Shape;76;p7"/>
          <p:cNvSpPr/>
          <p:nvPr/>
        </p:nvSpPr>
        <p:spPr>
          <a:xfrm>
            <a:off x="7242750" y="2460903"/>
            <a:ext cx="144780" cy="345877"/>
          </a:xfrm>
          <a:prstGeom prst="rect">
            <a:avLst/>
          </a:prstGeom>
          <a:noFill/>
          <a:ln>
            <a:noFill/>
          </a:ln>
        </p:spPr>
        <p:txBody>
          <a:bodyPr anchorCtr="0" anchor="t" bIns="45700" lIns="91425" spcFirstLastPara="1" rIns="91425" wrap="square" tIns="45700">
            <a:noAutofit/>
          </a:bodyPr>
          <a:lstStyle/>
          <a:p>
            <a:pPr indent="0" lvl="0" marL="0" marR="0" rtl="0" algn="ctr">
              <a:lnSpc>
                <a:spcPct val="113458"/>
              </a:lnSpc>
              <a:spcBef>
                <a:spcPts val="0"/>
              </a:spcBef>
              <a:spcAft>
                <a:spcPts val="0"/>
              </a:spcAft>
              <a:buClr>
                <a:srgbClr val="272525"/>
              </a:buClr>
              <a:buSzPts val="2400"/>
              <a:buFont typeface="Lora"/>
              <a:buNone/>
            </a:pPr>
            <a:r>
              <a:rPr lang="en-US" sz="2400">
                <a:solidFill>
                  <a:srgbClr val="272525"/>
                </a:solidFill>
                <a:latin typeface="Lora"/>
                <a:ea typeface="Lora"/>
                <a:cs typeface="Lora"/>
                <a:sym typeface="Lora"/>
              </a:rPr>
              <a:t>2</a:t>
            </a:r>
            <a:endParaRPr sz="2400">
              <a:solidFill>
                <a:schemeClr val="dk1"/>
              </a:solidFill>
              <a:latin typeface="Calibri"/>
              <a:ea typeface="Calibri"/>
              <a:cs typeface="Calibri"/>
              <a:sym typeface="Calibri"/>
            </a:endParaRPr>
          </a:p>
        </p:txBody>
      </p:sp>
      <p:sp>
        <p:nvSpPr>
          <p:cNvPr id="77" name="Google Shape;77;p7"/>
          <p:cNvSpPr/>
          <p:nvPr/>
        </p:nvSpPr>
        <p:spPr>
          <a:xfrm>
            <a:off x="4456271" y="2466737"/>
            <a:ext cx="1844516" cy="288250"/>
          </a:xfrm>
          <a:prstGeom prst="rect">
            <a:avLst/>
          </a:prstGeom>
          <a:noFill/>
          <a:ln>
            <a:noFill/>
          </a:ln>
        </p:spPr>
        <p:txBody>
          <a:bodyPr anchorCtr="0" anchor="t" bIns="45700" lIns="91425" spcFirstLastPara="1" rIns="91425" wrap="square" tIns="45700">
            <a:noAutofit/>
          </a:bodyPr>
          <a:lstStyle/>
          <a:p>
            <a:pPr indent="0" lvl="0" marL="0" marR="0" rtl="0" algn="r">
              <a:lnSpc>
                <a:spcPct val="113450"/>
              </a:lnSpc>
              <a:spcBef>
                <a:spcPts val="0"/>
              </a:spcBef>
              <a:spcAft>
                <a:spcPts val="0"/>
              </a:spcAft>
              <a:buClr>
                <a:srgbClr val="272525"/>
              </a:buClr>
              <a:buSzPts val="2000"/>
              <a:buFont typeface="Lora"/>
              <a:buNone/>
            </a:pPr>
            <a:r>
              <a:rPr lang="en-US" sz="2000">
                <a:solidFill>
                  <a:srgbClr val="272525"/>
                </a:solidFill>
                <a:latin typeface="Lora"/>
                <a:ea typeface="Lora"/>
                <a:cs typeface="Lora"/>
                <a:sym typeface="Lora"/>
              </a:rPr>
              <a:t>Key Features:</a:t>
            </a:r>
            <a:endParaRPr sz="2000">
              <a:solidFill>
                <a:schemeClr val="dk1"/>
              </a:solidFill>
              <a:latin typeface="Calibri"/>
              <a:ea typeface="Calibri"/>
              <a:cs typeface="Calibri"/>
              <a:sym typeface="Calibri"/>
            </a:endParaRPr>
          </a:p>
        </p:txBody>
      </p:sp>
      <p:sp>
        <p:nvSpPr>
          <p:cNvPr id="78" name="Google Shape;78;p7"/>
          <p:cNvSpPr/>
          <p:nvPr/>
        </p:nvSpPr>
        <p:spPr>
          <a:xfrm>
            <a:off x="2934414" y="2939415"/>
            <a:ext cx="3366373" cy="1475184"/>
          </a:xfrm>
          <a:prstGeom prst="rect">
            <a:avLst/>
          </a:prstGeom>
          <a:noFill/>
          <a:ln>
            <a:noFill/>
          </a:ln>
        </p:spPr>
        <p:txBody>
          <a:bodyPr anchorCtr="0" anchor="t" bIns="45700" lIns="91425" spcFirstLastPara="1" rIns="91425" wrap="square" tIns="45700">
            <a:noAutofit/>
          </a:bodyPr>
          <a:lstStyle/>
          <a:p>
            <a:pPr indent="0" lvl="0" marL="0" marR="0" rtl="0" algn="r">
              <a:lnSpc>
                <a:spcPct val="145250"/>
              </a:lnSpc>
              <a:spcBef>
                <a:spcPts val="0"/>
              </a:spcBef>
              <a:spcAft>
                <a:spcPts val="0"/>
              </a:spcAft>
              <a:buClr>
                <a:srgbClr val="272525"/>
              </a:buClr>
              <a:buSzPts val="1600"/>
              <a:buFont typeface="Arial"/>
              <a:buNone/>
            </a:pPr>
            <a:br>
              <a:rPr lang="en-US" sz="1600">
                <a:solidFill>
                  <a:srgbClr val="272525"/>
                </a:solidFill>
                <a:latin typeface="Arial"/>
                <a:ea typeface="Arial"/>
                <a:cs typeface="Arial"/>
                <a:sym typeface="Arial"/>
              </a:rPr>
            </a:br>
            <a:r>
              <a:rPr lang="en-US" sz="1600">
                <a:solidFill>
                  <a:srgbClr val="272525"/>
                </a:solidFill>
                <a:latin typeface="Arial"/>
                <a:ea typeface="Arial"/>
                <a:cs typeface="Arial"/>
                <a:sym typeface="Arial"/>
              </a:rPr>
              <a:t>These features may include the types of gates used, the distances between entangled qubits, and the overall structural characteristics of the circuit. </a:t>
            </a:r>
            <a:endParaRPr sz="1600">
              <a:solidFill>
                <a:schemeClr val="dk1"/>
              </a:solidFill>
              <a:latin typeface="Calibri"/>
              <a:ea typeface="Calibri"/>
              <a:cs typeface="Calibri"/>
              <a:sym typeface="Calibri"/>
            </a:endParaRPr>
          </a:p>
        </p:txBody>
      </p:sp>
      <p:sp>
        <p:nvSpPr>
          <p:cNvPr id="79" name="Google Shape;79;p7"/>
          <p:cNvSpPr/>
          <p:nvPr/>
        </p:nvSpPr>
        <p:spPr>
          <a:xfrm>
            <a:off x="7522666" y="4784467"/>
            <a:ext cx="645557" cy="36790"/>
          </a:xfrm>
          <a:prstGeom prst="rect">
            <a:avLst/>
          </a:prstGeom>
          <a:solidFill>
            <a:srgbClr val="D1D1C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80" name="Google Shape;80;p7"/>
          <p:cNvSpPr/>
          <p:nvPr/>
        </p:nvSpPr>
        <p:spPr>
          <a:xfrm>
            <a:off x="7107734" y="4595455"/>
            <a:ext cx="414933" cy="414933"/>
          </a:xfrm>
          <a:prstGeom prst="roundRect">
            <a:avLst>
              <a:gd fmla="val 20004" name="adj"/>
            </a:avLst>
          </a:prstGeom>
          <a:solidFill>
            <a:srgbClr val="E8E8E3"/>
          </a:solidFill>
          <a:ln cap="flat" cmpd="sng" w="11425">
            <a:solidFill>
              <a:srgbClr val="D1D1C7"/>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81" name="Google Shape;81;p7"/>
          <p:cNvSpPr/>
          <p:nvPr/>
        </p:nvSpPr>
        <p:spPr>
          <a:xfrm>
            <a:off x="7238940" y="4629983"/>
            <a:ext cx="152400" cy="345877"/>
          </a:xfrm>
          <a:prstGeom prst="rect">
            <a:avLst/>
          </a:prstGeom>
          <a:noFill/>
          <a:ln>
            <a:noFill/>
          </a:ln>
        </p:spPr>
        <p:txBody>
          <a:bodyPr anchorCtr="0" anchor="t" bIns="45700" lIns="91425" spcFirstLastPara="1" rIns="91425" wrap="square" tIns="45700">
            <a:noAutofit/>
          </a:bodyPr>
          <a:lstStyle/>
          <a:p>
            <a:pPr indent="0" lvl="0" marL="0" marR="0" rtl="0" algn="ctr">
              <a:lnSpc>
                <a:spcPct val="113458"/>
              </a:lnSpc>
              <a:spcBef>
                <a:spcPts val="0"/>
              </a:spcBef>
              <a:spcAft>
                <a:spcPts val="0"/>
              </a:spcAft>
              <a:buClr>
                <a:srgbClr val="272525"/>
              </a:buClr>
              <a:buSzPts val="2400"/>
              <a:buFont typeface="Lora"/>
              <a:buNone/>
            </a:pPr>
            <a:r>
              <a:rPr lang="en-US" sz="2400">
                <a:solidFill>
                  <a:srgbClr val="272525"/>
                </a:solidFill>
                <a:latin typeface="Lora"/>
                <a:ea typeface="Lora"/>
                <a:cs typeface="Lora"/>
                <a:sym typeface="Lora"/>
              </a:rPr>
              <a:t>3</a:t>
            </a:r>
            <a:endParaRPr sz="2400">
              <a:solidFill>
                <a:schemeClr val="dk1"/>
              </a:solidFill>
              <a:latin typeface="Calibri"/>
              <a:ea typeface="Calibri"/>
              <a:cs typeface="Calibri"/>
              <a:sym typeface="Calibri"/>
            </a:endParaRPr>
          </a:p>
        </p:txBody>
      </p:sp>
      <p:sp>
        <p:nvSpPr>
          <p:cNvPr id="82" name="Google Shape;82;p7"/>
          <p:cNvSpPr/>
          <p:nvPr/>
        </p:nvSpPr>
        <p:spPr>
          <a:xfrm>
            <a:off x="8329613" y="4635818"/>
            <a:ext cx="1844516" cy="288250"/>
          </a:xfrm>
          <a:prstGeom prst="rect">
            <a:avLst/>
          </a:prstGeom>
          <a:noFill/>
          <a:ln>
            <a:noFill/>
          </a:ln>
        </p:spPr>
        <p:txBody>
          <a:bodyPr anchorCtr="0" anchor="t" bIns="45700" lIns="91425" spcFirstLastPara="1" rIns="91425" wrap="square" tIns="45700">
            <a:noAutofit/>
          </a:bodyPr>
          <a:lstStyle/>
          <a:p>
            <a:pPr indent="0" lvl="0" marL="0" marR="0" rtl="0" algn="l">
              <a:lnSpc>
                <a:spcPct val="113450"/>
              </a:lnSpc>
              <a:spcBef>
                <a:spcPts val="0"/>
              </a:spcBef>
              <a:spcAft>
                <a:spcPts val="0"/>
              </a:spcAft>
              <a:buClr>
                <a:srgbClr val="272525"/>
              </a:buClr>
              <a:buSzPts val="2000"/>
              <a:buFont typeface="Lora"/>
              <a:buNone/>
            </a:pPr>
            <a:r>
              <a:rPr lang="en-US" sz="2000">
                <a:solidFill>
                  <a:srgbClr val="272525"/>
                </a:solidFill>
                <a:latin typeface="Lora"/>
                <a:ea typeface="Lora"/>
                <a:cs typeface="Lora"/>
                <a:sym typeface="Lora"/>
              </a:rPr>
              <a:t>Target Variable:</a:t>
            </a:r>
            <a:endParaRPr sz="2000">
              <a:solidFill>
                <a:schemeClr val="dk1"/>
              </a:solidFill>
              <a:latin typeface="Calibri"/>
              <a:ea typeface="Calibri"/>
              <a:cs typeface="Calibri"/>
              <a:sym typeface="Calibri"/>
            </a:endParaRPr>
          </a:p>
        </p:txBody>
      </p:sp>
      <p:sp>
        <p:nvSpPr>
          <p:cNvPr id="83" name="Google Shape;83;p7"/>
          <p:cNvSpPr/>
          <p:nvPr/>
        </p:nvSpPr>
        <p:spPr>
          <a:xfrm>
            <a:off x="8329613" y="5108496"/>
            <a:ext cx="3366373" cy="885111"/>
          </a:xfrm>
          <a:prstGeom prst="rect">
            <a:avLst/>
          </a:prstGeom>
          <a:noFill/>
          <a:ln>
            <a:noFill/>
          </a:ln>
        </p:spPr>
        <p:txBody>
          <a:bodyPr anchorCtr="0" anchor="t" bIns="45700" lIns="91425" spcFirstLastPara="1" rIns="91425" wrap="square" tIns="45700">
            <a:noAutofit/>
          </a:bodyPr>
          <a:lstStyle/>
          <a:p>
            <a:pPr indent="0" lvl="0" marL="0" marR="0" rtl="0" algn="l">
              <a:lnSpc>
                <a:spcPct val="145250"/>
              </a:lnSpc>
              <a:spcBef>
                <a:spcPts val="0"/>
              </a:spcBef>
              <a:spcAft>
                <a:spcPts val="0"/>
              </a:spcAft>
              <a:buClr>
                <a:srgbClr val="272525"/>
              </a:buClr>
              <a:buSzPts val="1600"/>
              <a:buFont typeface="Arial"/>
              <a:buNone/>
            </a:pPr>
            <a:r>
              <a:rPr lang="en-US" sz="1600">
                <a:solidFill>
                  <a:srgbClr val="272525"/>
                </a:solidFill>
                <a:latin typeface="Arial"/>
                <a:ea typeface="Arial"/>
                <a:cs typeface="Arial"/>
                <a:sym typeface="Arial"/>
              </a:rPr>
              <a:t>The target variable is the gate execution time associated with each qubit mapping.</a:t>
            </a:r>
            <a:endParaRPr sz="1600">
              <a:solidFill>
                <a:schemeClr val="dk1"/>
              </a:solidFill>
              <a:latin typeface="Calibri"/>
              <a:ea typeface="Calibri"/>
              <a:cs typeface="Calibri"/>
              <a:sym typeface="Calibri"/>
            </a:endParaRPr>
          </a:p>
        </p:txBody>
      </p:sp>
      <p:sp>
        <p:nvSpPr>
          <p:cNvPr id="84" name="Google Shape;84;p7"/>
          <p:cNvSpPr/>
          <p:nvPr/>
        </p:nvSpPr>
        <p:spPr>
          <a:xfrm>
            <a:off x="6462177" y="6035100"/>
            <a:ext cx="645557" cy="36790"/>
          </a:xfrm>
          <a:prstGeom prst="rect">
            <a:avLst/>
          </a:prstGeom>
          <a:solidFill>
            <a:srgbClr val="D1D1C7"/>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85" name="Google Shape;85;p7"/>
          <p:cNvSpPr/>
          <p:nvPr/>
        </p:nvSpPr>
        <p:spPr>
          <a:xfrm>
            <a:off x="7107734" y="5846088"/>
            <a:ext cx="414933" cy="414933"/>
          </a:xfrm>
          <a:prstGeom prst="roundRect">
            <a:avLst>
              <a:gd fmla="val 20004" name="adj"/>
            </a:avLst>
          </a:prstGeom>
          <a:solidFill>
            <a:srgbClr val="E8E8E3"/>
          </a:solidFill>
          <a:ln cap="flat" cmpd="sng" w="11425">
            <a:solidFill>
              <a:srgbClr val="D1D1C7"/>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sp>
        <p:nvSpPr>
          <p:cNvPr id="86" name="Google Shape;86;p7"/>
          <p:cNvSpPr/>
          <p:nvPr/>
        </p:nvSpPr>
        <p:spPr>
          <a:xfrm>
            <a:off x="7238940" y="5880616"/>
            <a:ext cx="152400" cy="345877"/>
          </a:xfrm>
          <a:prstGeom prst="rect">
            <a:avLst/>
          </a:prstGeom>
          <a:noFill/>
          <a:ln>
            <a:noFill/>
          </a:ln>
        </p:spPr>
        <p:txBody>
          <a:bodyPr anchorCtr="0" anchor="t" bIns="45700" lIns="91425" spcFirstLastPara="1" rIns="91425" wrap="square" tIns="45700">
            <a:noAutofit/>
          </a:bodyPr>
          <a:lstStyle/>
          <a:p>
            <a:pPr indent="0" lvl="0" marL="0" marR="0" rtl="0" algn="ctr">
              <a:lnSpc>
                <a:spcPct val="113458"/>
              </a:lnSpc>
              <a:spcBef>
                <a:spcPts val="0"/>
              </a:spcBef>
              <a:spcAft>
                <a:spcPts val="0"/>
              </a:spcAft>
              <a:buClr>
                <a:srgbClr val="272525"/>
              </a:buClr>
              <a:buSzPts val="2400"/>
              <a:buFont typeface="Lora"/>
              <a:buNone/>
            </a:pPr>
            <a:r>
              <a:rPr lang="en-US" sz="2400">
                <a:solidFill>
                  <a:srgbClr val="272525"/>
                </a:solidFill>
                <a:latin typeface="Lora"/>
                <a:ea typeface="Lora"/>
                <a:cs typeface="Lora"/>
                <a:sym typeface="Lora"/>
              </a:rPr>
              <a:t>4</a:t>
            </a:r>
            <a:endParaRPr sz="2400">
              <a:solidFill>
                <a:schemeClr val="dk1"/>
              </a:solidFill>
              <a:latin typeface="Calibri"/>
              <a:ea typeface="Calibri"/>
              <a:cs typeface="Calibri"/>
              <a:sym typeface="Calibri"/>
            </a:endParaRPr>
          </a:p>
        </p:txBody>
      </p:sp>
      <p:sp>
        <p:nvSpPr>
          <p:cNvPr id="87" name="Google Shape;87;p7"/>
          <p:cNvSpPr/>
          <p:nvPr/>
        </p:nvSpPr>
        <p:spPr>
          <a:xfrm>
            <a:off x="3176587" y="5886450"/>
            <a:ext cx="3124200" cy="288250"/>
          </a:xfrm>
          <a:prstGeom prst="rect">
            <a:avLst/>
          </a:prstGeom>
          <a:noFill/>
          <a:ln>
            <a:noFill/>
          </a:ln>
        </p:spPr>
        <p:txBody>
          <a:bodyPr anchorCtr="0" anchor="t" bIns="45700" lIns="91425" spcFirstLastPara="1" rIns="91425" wrap="square" tIns="45700">
            <a:noAutofit/>
          </a:bodyPr>
          <a:lstStyle/>
          <a:p>
            <a:pPr indent="0" lvl="0" marL="0" marR="0" rtl="0" algn="r">
              <a:lnSpc>
                <a:spcPct val="113450"/>
              </a:lnSpc>
              <a:spcBef>
                <a:spcPts val="0"/>
              </a:spcBef>
              <a:spcAft>
                <a:spcPts val="0"/>
              </a:spcAft>
              <a:buClr>
                <a:srgbClr val="272525"/>
              </a:buClr>
              <a:buSzPts val="2000"/>
              <a:buFont typeface="Lora"/>
              <a:buNone/>
            </a:pPr>
            <a:r>
              <a:rPr lang="en-US" sz="2000">
                <a:solidFill>
                  <a:srgbClr val="272525"/>
                </a:solidFill>
                <a:latin typeface="Lora"/>
                <a:ea typeface="Lora"/>
                <a:cs typeface="Lora"/>
                <a:sym typeface="Lora"/>
              </a:rPr>
              <a:t>Machine Learning Algorithm:</a:t>
            </a:r>
            <a:endParaRPr sz="2000">
              <a:solidFill>
                <a:schemeClr val="dk1"/>
              </a:solidFill>
              <a:latin typeface="Calibri"/>
              <a:ea typeface="Calibri"/>
              <a:cs typeface="Calibri"/>
              <a:sym typeface="Calibri"/>
            </a:endParaRPr>
          </a:p>
        </p:txBody>
      </p:sp>
      <p:sp>
        <p:nvSpPr>
          <p:cNvPr id="88" name="Google Shape;88;p7"/>
          <p:cNvSpPr/>
          <p:nvPr/>
        </p:nvSpPr>
        <p:spPr>
          <a:xfrm>
            <a:off x="2934414" y="6359128"/>
            <a:ext cx="3366373" cy="1180148"/>
          </a:xfrm>
          <a:prstGeom prst="rect">
            <a:avLst/>
          </a:prstGeom>
          <a:noFill/>
          <a:ln>
            <a:noFill/>
          </a:ln>
        </p:spPr>
        <p:txBody>
          <a:bodyPr anchorCtr="0" anchor="t" bIns="45700" lIns="91425" spcFirstLastPara="1" rIns="91425" wrap="square" tIns="45700">
            <a:noAutofit/>
          </a:bodyPr>
          <a:lstStyle/>
          <a:p>
            <a:pPr indent="0" lvl="0" marL="0" marR="0" rtl="0" algn="r">
              <a:lnSpc>
                <a:spcPct val="145250"/>
              </a:lnSpc>
              <a:spcBef>
                <a:spcPts val="0"/>
              </a:spcBef>
              <a:spcAft>
                <a:spcPts val="0"/>
              </a:spcAft>
              <a:buClr>
                <a:srgbClr val="272525"/>
              </a:buClr>
              <a:buSzPts val="1600"/>
              <a:buFont typeface="Arial"/>
              <a:buNone/>
            </a:pPr>
            <a:r>
              <a:rPr lang="en-US" sz="1600">
                <a:solidFill>
                  <a:srgbClr val="272525"/>
                </a:solidFill>
                <a:latin typeface="Arial"/>
                <a:ea typeface="Arial"/>
                <a:cs typeface="Arial"/>
                <a:sym typeface="Arial"/>
              </a:rPr>
              <a:t>A regression-based machine learning algorithm will be employed since the goal is to predict a continuous variable (gate execution time)</a:t>
            </a:r>
            <a:endParaRPr sz="1600">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descr="preencoded.png" id="94" name="Google Shape;94;p8"/>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95" name="Google Shape;95;p8"/>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p:txBody>
      </p:sp>
      <p:pic>
        <p:nvPicPr>
          <p:cNvPr descr="preencoded.png" id="96" name="Google Shape;96;p8"/>
          <p:cNvPicPr preferRelativeResize="0"/>
          <p:nvPr/>
        </p:nvPicPr>
        <p:blipFill rotWithShape="1">
          <a:blip r:embed="rId4">
            <a:alphaModFix/>
          </a:blip>
          <a:srcRect b="0" l="0" r="0" t="0"/>
          <a:stretch/>
        </p:blipFill>
        <p:spPr>
          <a:xfrm>
            <a:off x="0" y="0"/>
            <a:ext cx="14630400" cy="8229600"/>
          </a:xfrm>
          <a:prstGeom prst="rect">
            <a:avLst/>
          </a:prstGeom>
          <a:noFill/>
          <a:ln>
            <a:noFill/>
          </a:ln>
        </p:spPr>
      </p:pic>
      <p:sp>
        <p:nvSpPr>
          <p:cNvPr id="97" name="Google Shape;97;p8"/>
          <p:cNvSpPr/>
          <p:nvPr/>
        </p:nvSpPr>
        <p:spPr>
          <a:xfrm>
            <a:off x="0" y="0"/>
            <a:ext cx="14630400" cy="8229600"/>
          </a:xfrm>
          <a:prstGeom prst="rect">
            <a:avLst/>
          </a:prstGeom>
          <a:solidFill>
            <a:srgbClr val="FFFFFF">
              <a:alpha val="84705"/>
            </a:srgbClr>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p:txBody>
      </p:sp>
      <p:sp>
        <p:nvSpPr>
          <p:cNvPr id="98" name="Google Shape;98;p8"/>
          <p:cNvSpPr/>
          <p:nvPr/>
        </p:nvSpPr>
        <p:spPr>
          <a:xfrm>
            <a:off x="2037993" y="1537930"/>
            <a:ext cx="7924800" cy="694373"/>
          </a:xfrm>
          <a:prstGeom prst="rect">
            <a:avLst/>
          </a:prstGeom>
          <a:noFill/>
          <a:ln>
            <a:noFill/>
          </a:ln>
        </p:spPr>
        <p:txBody>
          <a:bodyPr anchorCtr="0" anchor="t" bIns="45700" lIns="91425" spcFirstLastPara="1" rIns="91425" wrap="square" tIns="45700">
            <a:noAutofit/>
          </a:bodyPr>
          <a:lstStyle/>
          <a:p>
            <a:pPr indent="0" lvl="0" marL="0" marR="0" rtl="0" algn="l">
              <a:lnSpc>
                <a:spcPct val="113916"/>
              </a:lnSpc>
              <a:spcBef>
                <a:spcPts val="0"/>
              </a:spcBef>
              <a:spcAft>
                <a:spcPts val="0"/>
              </a:spcAft>
              <a:buClr>
                <a:srgbClr val="312F2B"/>
              </a:buClr>
              <a:buSzPts val="4800"/>
              <a:buFont typeface="Lora"/>
              <a:buNone/>
            </a:pPr>
            <a:r>
              <a:rPr lang="en-US" sz="4800">
                <a:solidFill>
                  <a:srgbClr val="312F2B"/>
                </a:solidFill>
                <a:latin typeface="Lora"/>
                <a:ea typeface="Lora"/>
                <a:cs typeface="Lora"/>
                <a:sym typeface="Lora"/>
              </a:rPr>
              <a:t>Trade-offs and Considerations</a:t>
            </a:r>
            <a:endParaRPr sz="4800">
              <a:solidFill>
                <a:schemeClr val="dk1"/>
              </a:solidFill>
              <a:latin typeface="Calibri"/>
              <a:ea typeface="Calibri"/>
              <a:cs typeface="Calibri"/>
              <a:sym typeface="Calibri"/>
            </a:endParaRPr>
          </a:p>
        </p:txBody>
      </p:sp>
      <p:sp>
        <p:nvSpPr>
          <p:cNvPr id="99" name="Google Shape;99;p8"/>
          <p:cNvSpPr/>
          <p:nvPr/>
        </p:nvSpPr>
        <p:spPr>
          <a:xfrm>
            <a:off x="2037993" y="2565559"/>
            <a:ext cx="10554414" cy="355402"/>
          </a:xfrm>
          <a:prstGeom prst="rect">
            <a:avLst/>
          </a:prstGeom>
          <a:noFill/>
          <a:ln>
            <a:noFill/>
          </a:ln>
        </p:spPr>
        <p:txBody>
          <a:bodyPr anchorCtr="0" anchor="t" bIns="45700" lIns="91425" spcFirstLastPara="1" rIns="91425" wrap="square" tIns="45700">
            <a:noAutofit/>
          </a:bodyPr>
          <a:lstStyle/>
          <a:p>
            <a:pPr indent="0" lvl="0" marL="0" marR="0" rtl="0" algn="l">
              <a:lnSpc>
                <a:spcPct val="139950"/>
              </a:lnSpc>
              <a:spcBef>
                <a:spcPts val="0"/>
              </a:spcBef>
              <a:spcAft>
                <a:spcPts val="0"/>
              </a:spcAft>
              <a:buClr>
                <a:srgbClr val="272525"/>
              </a:buClr>
              <a:buSzPts val="2000"/>
              <a:buFont typeface="Arial"/>
              <a:buNone/>
            </a:pPr>
            <a:r>
              <a:rPr i="1" lang="en-US" sz="2000">
                <a:solidFill>
                  <a:srgbClr val="272525"/>
                </a:solidFill>
                <a:latin typeface="Arial"/>
                <a:ea typeface="Arial"/>
                <a:cs typeface="Arial"/>
                <a:sym typeface="Arial"/>
              </a:rPr>
              <a:t>Computational Complexity Evaluation</a:t>
            </a:r>
            <a:endParaRPr sz="2000">
              <a:solidFill>
                <a:schemeClr val="dk1"/>
              </a:solidFill>
              <a:latin typeface="Calibri"/>
              <a:ea typeface="Calibri"/>
              <a:cs typeface="Calibri"/>
              <a:sym typeface="Calibri"/>
            </a:endParaRPr>
          </a:p>
        </p:txBody>
      </p:sp>
      <p:sp>
        <p:nvSpPr>
          <p:cNvPr id="100" name="Google Shape;100;p8"/>
          <p:cNvSpPr/>
          <p:nvPr/>
        </p:nvSpPr>
        <p:spPr>
          <a:xfrm>
            <a:off x="2393394" y="3170873"/>
            <a:ext cx="10199013"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Rigorous assessment of the computational complexity during both training and prediction phases.</a:t>
            </a:r>
            <a:endParaRPr sz="2000">
              <a:solidFill>
                <a:schemeClr val="dk1"/>
              </a:solidFill>
              <a:latin typeface="Calibri"/>
              <a:ea typeface="Calibri"/>
              <a:cs typeface="Calibri"/>
              <a:sym typeface="Calibri"/>
            </a:endParaRPr>
          </a:p>
        </p:txBody>
      </p:sp>
      <p:sp>
        <p:nvSpPr>
          <p:cNvPr id="101" name="Google Shape;101;p8"/>
          <p:cNvSpPr/>
          <p:nvPr/>
        </p:nvSpPr>
        <p:spPr>
          <a:xfrm>
            <a:off x="2393394" y="3615095"/>
            <a:ext cx="10199013" cy="710803"/>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Balancing model complexity against training time and computational resources required for accurate predictions.</a:t>
            </a:r>
            <a:endParaRPr sz="2000">
              <a:solidFill>
                <a:schemeClr val="dk1"/>
              </a:solidFill>
              <a:latin typeface="Calibri"/>
              <a:ea typeface="Calibri"/>
              <a:cs typeface="Calibri"/>
              <a:sym typeface="Calibri"/>
            </a:endParaRPr>
          </a:p>
        </p:txBody>
      </p:sp>
      <p:sp>
        <p:nvSpPr>
          <p:cNvPr id="102" name="Google Shape;102;p8"/>
          <p:cNvSpPr/>
          <p:nvPr/>
        </p:nvSpPr>
        <p:spPr>
          <a:xfrm>
            <a:off x="2037993" y="4575810"/>
            <a:ext cx="10554414" cy="355402"/>
          </a:xfrm>
          <a:prstGeom prst="rect">
            <a:avLst/>
          </a:prstGeom>
          <a:noFill/>
          <a:ln>
            <a:noFill/>
          </a:ln>
        </p:spPr>
        <p:txBody>
          <a:bodyPr anchorCtr="0" anchor="t" bIns="45700" lIns="91425" spcFirstLastPara="1" rIns="91425" wrap="square" tIns="45700">
            <a:noAutofit/>
          </a:bodyPr>
          <a:lstStyle/>
          <a:p>
            <a:pPr indent="0" lvl="0" marL="0" marR="0" rtl="0" algn="l">
              <a:lnSpc>
                <a:spcPct val="139950"/>
              </a:lnSpc>
              <a:spcBef>
                <a:spcPts val="0"/>
              </a:spcBef>
              <a:spcAft>
                <a:spcPts val="0"/>
              </a:spcAft>
              <a:buClr>
                <a:srgbClr val="272525"/>
              </a:buClr>
              <a:buSzPts val="2000"/>
              <a:buFont typeface="Arial"/>
              <a:buNone/>
            </a:pPr>
            <a:r>
              <a:rPr i="1" lang="en-US" sz="2000">
                <a:solidFill>
                  <a:srgbClr val="272525"/>
                </a:solidFill>
                <a:latin typeface="Arial"/>
                <a:ea typeface="Arial"/>
                <a:cs typeface="Arial"/>
                <a:sym typeface="Arial"/>
              </a:rPr>
              <a:t>Model Scalability for Increasing Circuit Complexity</a:t>
            </a:r>
            <a:endParaRPr sz="2000">
              <a:solidFill>
                <a:schemeClr val="dk1"/>
              </a:solidFill>
              <a:latin typeface="Calibri"/>
              <a:ea typeface="Calibri"/>
              <a:cs typeface="Calibri"/>
              <a:sym typeface="Calibri"/>
            </a:endParaRPr>
          </a:p>
        </p:txBody>
      </p:sp>
      <p:sp>
        <p:nvSpPr>
          <p:cNvPr id="103" name="Google Shape;103;p8"/>
          <p:cNvSpPr/>
          <p:nvPr/>
        </p:nvSpPr>
        <p:spPr>
          <a:xfrm>
            <a:off x="2393394" y="5181124"/>
            <a:ext cx="10199013" cy="710803"/>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Ensuring the proposed approach scales effectively with growing quantum circuit sizes and complexities.</a:t>
            </a:r>
            <a:endParaRPr sz="2000">
              <a:solidFill>
                <a:schemeClr val="dk1"/>
              </a:solidFill>
              <a:latin typeface="Calibri"/>
              <a:ea typeface="Calibri"/>
              <a:cs typeface="Calibri"/>
              <a:sym typeface="Calibri"/>
            </a:endParaRPr>
          </a:p>
        </p:txBody>
      </p:sp>
      <p:sp>
        <p:nvSpPr>
          <p:cNvPr id="104" name="Google Shape;104;p8"/>
          <p:cNvSpPr/>
          <p:nvPr/>
        </p:nvSpPr>
        <p:spPr>
          <a:xfrm>
            <a:off x="2393394" y="5980748"/>
            <a:ext cx="10199013" cy="710803"/>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Exploration of techniques such as transfer learning and model adaptation to maintain effectiveness across diverse quantum circuits.</a:t>
            </a:r>
            <a:endParaRPr sz="2000">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descr="preencoded.png" id="110" name="Google Shape;110;p9"/>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111" name="Google Shape;111;p9"/>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p:txBody>
      </p:sp>
      <p:pic>
        <p:nvPicPr>
          <p:cNvPr descr="preencoded.png" id="112" name="Google Shape;112;p9"/>
          <p:cNvPicPr preferRelativeResize="0"/>
          <p:nvPr/>
        </p:nvPicPr>
        <p:blipFill rotWithShape="1">
          <a:blip r:embed="rId4">
            <a:alphaModFix/>
          </a:blip>
          <a:srcRect b="0" l="0" r="0" t="0"/>
          <a:stretch/>
        </p:blipFill>
        <p:spPr>
          <a:xfrm>
            <a:off x="9429008" y="0"/>
            <a:ext cx="5201392" cy="8229600"/>
          </a:xfrm>
          <a:prstGeom prst="rect">
            <a:avLst/>
          </a:prstGeom>
          <a:noFill/>
          <a:ln>
            <a:noFill/>
          </a:ln>
        </p:spPr>
      </p:pic>
      <p:sp>
        <p:nvSpPr>
          <p:cNvPr id="113" name="Google Shape;113;p9"/>
          <p:cNvSpPr/>
          <p:nvPr/>
        </p:nvSpPr>
        <p:spPr>
          <a:xfrm>
            <a:off x="833199" y="2312670"/>
            <a:ext cx="5471160" cy="694373"/>
          </a:xfrm>
          <a:prstGeom prst="rect">
            <a:avLst/>
          </a:prstGeom>
          <a:noFill/>
          <a:ln>
            <a:noFill/>
          </a:ln>
        </p:spPr>
        <p:txBody>
          <a:bodyPr anchorCtr="0" anchor="t" bIns="45700" lIns="91425" spcFirstLastPara="1" rIns="91425" wrap="square" tIns="45700">
            <a:noAutofit/>
          </a:bodyPr>
          <a:lstStyle/>
          <a:p>
            <a:pPr indent="0" lvl="0" marL="0" marR="0" rtl="0" algn="l">
              <a:lnSpc>
                <a:spcPct val="113916"/>
              </a:lnSpc>
              <a:spcBef>
                <a:spcPts val="0"/>
              </a:spcBef>
              <a:spcAft>
                <a:spcPts val="0"/>
              </a:spcAft>
              <a:buClr>
                <a:srgbClr val="312F2B"/>
              </a:buClr>
              <a:buSzPts val="4800"/>
              <a:buFont typeface="Lora"/>
              <a:buNone/>
            </a:pPr>
            <a:r>
              <a:rPr lang="en-US" sz="4800">
                <a:solidFill>
                  <a:srgbClr val="312F2B"/>
                </a:solidFill>
                <a:latin typeface="Lora"/>
                <a:ea typeface="Lora"/>
                <a:cs typeface="Lora"/>
                <a:sym typeface="Lora"/>
              </a:rPr>
              <a:t>Potential Innovations</a:t>
            </a:r>
            <a:endParaRPr sz="4800">
              <a:solidFill>
                <a:schemeClr val="dk1"/>
              </a:solidFill>
              <a:latin typeface="Calibri"/>
              <a:ea typeface="Calibri"/>
              <a:cs typeface="Calibri"/>
              <a:sym typeface="Calibri"/>
            </a:endParaRPr>
          </a:p>
        </p:txBody>
      </p:sp>
      <p:sp>
        <p:nvSpPr>
          <p:cNvPr id="114" name="Google Shape;114;p9"/>
          <p:cNvSpPr/>
          <p:nvPr/>
        </p:nvSpPr>
        <p:spPr>
          <a:xfrm>
            <a:off x="833199" y="3340298"/>
            <a:ext cx="7477602"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Dynamic Circuit Adaptation</a:t>
            </a:r>
            <a:endParaRPr sz="2000">
              <a:solidFill>
                <a:schemeClr val="dk1"/>
              </a:solidFill>
              <a:latin typeface="Calibri"/>
              <a:ea typeface="Calibri"/>
              <a:cs typeface="Calibri"/>
              <a:sym typeface="Calibri"/>
            </a:endParaRPr>
          </a:p>
        </p:txBody>
      </p:sp>
      <p:sp>
        <p:nvSpPr>
          <p:cNvPr id="115" name="Google Shape;115;p9"/>
          <p:cNvSpPr/>
          <p:nvPr/>
        </p:nvSpPr>
        <p:spPr>
          <a:xfrm>
            <a:off x="833198" y="3784520"/>
            <a:ext cx="7477603" cy="355403"/>
          </a:xfrm>
          <a:prstGeom prst="rect">
            <a:avLst/>
          </a:prstGeom>
          <a:noFill/>
          <a:ln>
            <a:noFill/>
          </a:ln>
        </p:spPr>
        <p:txBody>
          <a:bodyPr anchorCtr="0" anchor="t" bIns="45700" lIns="91425" spcFirstLastPara="1" rIns="91425" wrap="square" tIns="45700">
            <a:noAutofit/>
          </a:bodyPr>
          <a:lstStyle/>
          <a:p>
            <a:pPr indent="-342900" lvl="1" marL="685800" marR="0" rtl="0" algn="l">
              <a:lnSpc>
                <a:spcPct val="139950"/>
              </a:lnSpc>
              <a:spcBef>
                <a:spcPts val="0"/>
              </a:spcBef>
              <a:spcAft>
                <a:spcPts val="0"/>
              </a:spcAft>
              <a:buClr>
                <a:srgbClr val="272525"/>
              </a:buClr>
              <a:buSzPts val="2000"/>
              <a:buFont typeface="Arial"/>
              <a:buChar char="•"/>
            </a:pPr>
            <a:r>
              <a:rPr b="0" i="0" lang="en-US" sz="2000" u="none" cap="none" strike="noStrike">
                <a:solidFill>
                  <a:srgbClr val="272525"/>
                </a:solidFill>
                <a:latin typeface="Arial"/>
                <a:ea typeface="Arial"/>
                <a:cs typeface="Arial"/>
                <a:sym typeface="Arial"/>
              </a:rPr>
              <a:t>Feedback Loop with Quantum Compiler</a:t>
            </a:r>
            <a:endParaRPr b="0" i="0" sz="2000" u="none" cap="none" strike="noStrike">
              <a:solidFill>
                <a:schemeClr val="dk1"/>
              </a:solidFill>
              <a:latin typeface="Calibri"/>
              <a:ea typeface="Calibri"/>
              <a:cs typeface="Calibri"/>
              <a:sym typeface="Calibri"/>
            </a:endParaRPr>
          </a:p>
        </p:txBody>
      </p:sp>
      <p:sp>
        <p:nvSpPr>
          <p:cNvPr id="116" name="Google Shape;116;p9"/>
          <p:cNvSpPr/>
          <p:nvPr/>
        </p:nvSpPr>
        <p:spPr>
          <a:xfrm>
            <a:off x="833199" y="4228742"/>
            <a:ext cx="7477603" cy="355403"/>
          </a:xfrm>
          <a:prstGeom prst="rect">
            <a:avLst/>
          </a:prstGeom>
          <a:noFill/>
          <a:ln>
            <a:noFill/>
          </a:ln>
        </p:spPr>
        <p:txBody>
          <a:bodyPr anchorCtr="0" anchor="t" bIns="45700" lIns="91425" spcFirstLastPara="1" rIns="91425" wrap="square" tIns="45700">
            <a:noAutofit/>
          </a:bodyPr>
          <a:lstStyle/>
          <a:p>
            <a:pPr indent="-342900" lvl="1" marL="685800" marR="0" rtl="0" algn="l">
              <a:lnSpc>
                <a:spcPct val="139950"/>
              </a:lnSpc>
              <a:spcBef>
                <a:spcPts val="0"/>
              </a:spcBef>
              <a:spcAft>
                <a:spcPts val="0"/>
              </a:spcAft>
              <a:buClr>
                <a:srgbClr val="272525"/>
              </a:buClr>
              <a:buSzPts val="2000"/>
              <a:buFont typeface="Arial"/>
              <a:buChar char="•"/>
            </a:pPr>
            <a:r>
              <a:rPr b="0" i="0" lang="en-US" sz="2000" u="none" cap="none" strike="noStrike">
                <a:solidFill>
                  <a:srgbClr val="272525"/>
                </a:solidFill>
                <a:latin typeface="Arial"/>
                <a:ea typeface="Arial"/>
                <a:cs typeface="Arial"/>
                <a:sym typeface="Arial"/>
              </a:rPr>
              <a:t>Real-time Improvement based on Observed Gate Execution Times</a:t>
            </a:r>
            <a:endParaRPr b="0" i="0" sz="2000" u="none" cap="none" strike="noStrike">
              <a:solidFill>
                <a:schemeClr val="dk1"/>
              </a:solidFill>
              <a:latin typeface="Calibri"/>
              <a:ea typeface="Calibri"/>
              <a:cs typeface="Calibri"/>
              <a:sym typeface="Calibri"/>
            </a:endParaRPr>
          </a:p>
        </p:txBody>
      </p:sp>
      <p:sp>
        <p:nvSpPr>
          <p:cNvPr id="117" name="Google Shape;117;p9"/>
          <p:cNvSpPr/>
          <p:nvPr/>
        </p:nvSpPr>
        <p:spPr>
          <a:xfrm>
            <a:off x="833199" y="4672965"/>
            <a:ext cx="7477602"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Ensemble Learning</a:t>
            </a:r>
            <a:endParaRPr sz="2000">
              <a:solidFill>
                <a:schemeClr val="dk1"/>
              </a:solidFill>
              <a:latin typeface="Calibri"/>
              <a:ea typeface="Calibri"/>
              <a:cs typeface="Calibri"/>
              <a:sym typeface="Calibri"/>
            </a:endParaRPr>
          </a:p>
        </p:txBody>
      </p:sp>
      <p:sp>
        <p:nvSpPr>
          <p:cNvPr id="118" name="Google Shape;118;p9"/>
          <p:cNvSpPr/>
          <p:nvPr/>
        </p:nvSpPr>
        <p:spPr>
          <a:xfrm>
            <a:off x="833198" y="5117186"/>
            <a:ext cx="7477603" cy="355403"/>
          </a:xfrm>
          <a:prstGeom prst="rect">
            <a:avLst/>
          </a:prstGeom>
          <a:noFill/>
          <a:ln>
            <a:noFill/>
          </a:ln>
        </p:spPr>
        <p:txBody>
          <a:bodyPr anchorCtr="0" anchor="t" bIns="45700" lIns="91425" spcFirstLastPara="1" rIns="91425" wrap="square" tIns="45700">
            <a:noAutofit/>
          </a:bodyPr>
          <a:lstStyle/>
          <a:p>
            <a:pPr indent="-342900" lvl="1" marL="685800" marR="0" rtl="0" algn="l">
              <a:lnSpc>
                <a:spcPct val="139950"/>
              </a:lnSpc>
              <a:spcBef>
                <a:spcPts val="0"/>
              </a:spcBef>
              <a:spcAft>
                <a:spcPts val="0"/>
              </a:spcAft>
              <a:buClr>
                <a:srgbClr val="272525"/>
              </a:buClr>
              <a:buSzPts val="2000"/>
              <a:buFont typeface="Arial"/>
              <a:buChar char="•"/>
            </a:pPr>
            <a:r>
              <a:rPr b="0" i="0" lang="en-US" sz="2000" u="none" cap="none" strike="noStrike">
                <a:solidFill>
                  <a:srgbClr val="272525"/>
                </a:solidFill>
                <a:latin typeface="Arial"/>
                <a:ea typeface="Arial"/>
                <a:cs typeface="Arial"/>
                <a:sym typeface="Arial"/>
              </a:rPr>
              <a:t>Combining Predictions from Multiple Models</a:t>
            </a:r>
            <a:endParaRPr b="0" i="0" sz="2000" u="none" cap="none" strike="noStrike">
              <a:solidFill>
                <a:schemeClr val="dk1"/>
              </a:solidFill>
              <a:latin typeface="Calibri"/>
              <a:ea typeface="Calibri"/>
              <a:cs typeface="Calibri"/>
              <a:sym typeface="Calibri"/>
            </a:endParaRPr>
          </a:p>
        </p:txBody>
      </p:sp>
      <p:sp>
        <p:nvSpPr>
          <p:cNvPr id="119" name="Google Shape;119;p9"/>
          <p:cNvSpPr/>
          <p:nvPr/>
        </p:nvSpPr>
        <p:spPr>
          <a:xfrm>
            <a:off x="833198" y="5664529"/>
            <a:ext cx="7477603" cy="252281"/>
          </a:xfrm>
          <a:prstGeom prst="rect">
            <a:avLst/>
          </a:prstGeom>
          <a:noFill/>
          <a:ln>
            <a:noFill/>
          </a:ln>
        </p:spPr>
        <p:txBody>
          <a:bodyPr anchorCtr="0" anchor="t" bIns="45700" lIns="91425" spcFirstLastPara="1" rIns="91425" wrap="square" tIns="45700">
            <a:noAutofit/>
          </a:bodyPr>
          <a:lstStyle/>
          <a:p>
            <a:pPr indent="-342900" lvl="1" marL="685800" marR="0" rtl="0" algn="l">
              <a:lnSpc>
                <a:spcPct val="139950"/>
              </a:lnSpc>
              <a:spcBef>
                <a:spcPts val="0"/>
              </a:spcBef>
              <a:spcAft>
                <a:spcPts val="0"/>
              </a:spcAft>
              <a:buClr>
                <a:srgbClr val="272525"/>
              </a:buClr>
              <a:buSzPts val="2000"/>
              <a:buFont typeface="Arial"/>
              <a:buChar char="•"/>
            </a:pPr>
            <a:r>
              <a:rPr b="0" i="0" lang="en-US" sz="2000" u="none" cap="none" strike="noStrike">
                <a:solidFill>
                  <a:srgbClr val="272525"/>
                </a:solidFill>
                <a:latin typeface="Arial"/>
                <a:ea typeface="Arial"/>
                <a:cs typeface="Arial"/>
                <a:sym typeface="Arial"/>
              </a:rPr>
              <a:t>Enhancing Robustness and Generalization</a:t>
            </a:r>
            <a:endParaRPr b="0" i="0" sz="2000" u="none" cap="none" strike="noStrike">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descr="preencoded.png" id="125" name="Google Shape;125;p10"/>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126" name="Google Shape;126;p10"/>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p:txBody>
      </p:sp>
      <p:pic>
        <p:nvPicPr>
          <p:cNvPr descr="preencoded.png" id="127" name="Google Shape;127;p10"/>
          <p:cNvPicPr preferRelativeResize="0"/>
          <p:nvPr/>
        </p:nvPicPr>
        <p:blipFill rotWithShape="1">
          <a:blip r:embed="rId4">
            <a:alphaModFix/>
          </a:blip>
          <a:srcRect b="0" l="0" r="0" t="0"/>
          <a:stretch/>
        </p:blipFill>
        <p:spPr>
          <a:xfrm>
            <a:off x="0" y="0"/>
            <a:ext cx="14630400" cy="2777490"/>
          </a:xfrm>
          <a:prstGeom prst="rect">
            <a:avLst/>
          </a:prstGeom>
          <a:noFill/>
          <a:ln>
            <a:noFill/>
          </a:ln>
        </p:spPr>
      </p:pic>
      <p:sp>
        <p:nvSpPr>
          <p:cNvPr id="128" name="Google Shape;128;p10"/>
          <p:cNvSpPr/>
          <p:nvPr/>
        </p:nvSpPr>
        <p:spPr>
          <a:xfrm>
            <a:off x="2037993" y="4367808"/>
            <a:ext cx="5250180" cy="694373"/>
          </a:xfrm>
          <a:prstGeom prst="rect">
            <a:avLst/>
          </a:prstGeom>
          <a:noFill/>
          <a:ln>
            <a:noFill/>
          </a:ln>
        </p:spPr>
        <p:txBody>
          <a:bodyPr anchorCtr="0" anchor="t" bIns="45700" lIns="91425" spcFirstLastPara="1" rIns="91425" wrap="square" tIns="45700">
            <a:noAutofit/>
          </a:bodyPr>
          <a:lstStyle/>
          <a:p>
            <a:pPr indent="0" lvl="0" marL="0" marR="0" rtl="0" algn="l">
              <a:lnSpc>
                <a:spcPct val="113916"/>
              </a:lnSpc>
              <a:spcBef>
                <a:spcPts val="0"/>
              </a:spcBef>
              <a:spcAft>
                <a:spcPts val="0"/>
              </a:spcAft>
              <a:buClr>
                <a:srgbClr val="312F2B"/>
              </a:buClr>
              <a:buSzPts val="4800"/>
              <a:buFont typeface="Lora"/>
              <a:buNone/>
            </a:pPr>
            <a:r>
              <a:rPr lang="en-US" sz="4800">
                <a:solidFill>
                  <a:srgbClr val="312F2B"/>
                </a:solidFill>
                <a:latin typeface="Lora"/>
                <a:ea typeface="Lora"/>
                <a:cs typeface="Lora"/>
                <a:sym typeface="Lora"/>
              </a:rPr>
              <a:t>Expected Outcomes</a:t>
            </a:r>
            <a:endParaRPr sz="4800">
              <a:solidFill>
                <a:schemeClr val="dk1"/>
              </a:solidFill>
              <a:latin typeface="Calibri"/>
              <a:ea typeface="Calibri"/>
              <a:cs typeface="Calibri"/>
              <a:sym typeface="Calibri"/>
            </a:endParaRPr>
          </a:p>
        </p:txBody>
      </p:sp>
      <p:sp>
        <p:nvSpPr>
          <p:cNvPr id="129" name="Google Shape;129;p10"/>
          <p:cNvSpPr/>
          <p:nvPr/>
        </p:nvSpPr>
        <p:spPr>
          <a:xfrm>
            <a:off x="2393394" y="5395436"/>
            <a:ext cx="10199013"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Improved efficiency in quantum computations by reducing gate execution times. </a:t>
            </a:r>
            <a:endParaRPr sz="2000">
              <a:solidFill>
                <a:schemeClr val="dk1"/>
              </a:solidFill>
              <a:latin typeface="Calibri"/>
              <a:ea typeface="Calibri"/>
              <a:cs typeface="Calibri"/>
              <a:sym typeface="Calibri"/>
            </a:endParaRPr>
          </a:p>
        </p:txBody>
      </p:sp>
      <p:sp>
        <p:nvSpPr>
          <p:cNvPr id="130" name="Google Shape;130;p10"/>
          <p:cNvSpPr/>
          <p:nvPr/>
        </p:nvSpPr>
        <p:spPr>
          <a:xfrm>
            <a:off x="2393394" y="5839658"/>
            <a:ext cx="10199013"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Enhanced adaptability to diverse quantum circuit characteristics. </a:t>
            </a:r>
            <a:endParaRPr sz="2000">
              <a:solidFill>
                <a:schemeClr val="dk1"/>
              </a:solidFill>
              <a:latin typeface="Calibri"/>
              <a:ea typeface="Calibri"/>
              <a:cs typeface="Calibri"/>
              <a:sym typeface="Calibri"/>
            </a:endParaRPr>
          </a:p>
        </p:txBody>
      </p:sp>
      <p:sp>
        <p:nvSpPr>
          <p:cNvPr id="131" name="Google Shape;131;p10"/>
          <p:cNvSpPr/>
          <p:nvPr/>
        </p:nvSpPr>
        <p:spPr>
          <a:xfrm>
            <a:off x="2393394" y="6283881"/>
            <a:ext cx="10199013" cy="355402"/>
          </a:xfrm>
          <a:prstGeom prst="rect">
            <a:avLst/>
          </a:prstGeom>
          <a:noFill/>
          <a:ln>
            <a:noFill/>
          </a:ln>
        </p:spPr>
        <p:txBody>
          <a:bodyPr anchorCtr="0" anchor="t" bIns="45700" lIns="91425" spcFirstLastPara="1" rIns="91425" wrap="square" tIns="45700">
            <a:noAutofit/>
          </a:bodyPr>
          <a:lstStyle/>
          <a:p>
            <a:pPr indent="-342900" lvl="0" marL="342900" marR="0" rtl="0" algn="l">
              <a:lnSpc>
                <a:spcPct val="139950"/>
              </a:lnSpc>
              <a:spcBef>
                <a:spcPts val="0"/>
              </a:spcBef>
              <a:spcAft>
                <a:spcPts val="0"/>
              </a:spcAft>
              <a:buClr>
                <a:srgbClr val="272525"/>
              </a:buClr>
              <a:buSzPts val="2000"/>
              <a:buFont typeface="Arial"/>
              <a:buChar char="•"/>
            </a:pPr>
            <a:r>
              <a:rPr lang="en-US" sz="2000">
                <a:solidFill>
                  <a:srgbClr val="272525"/>
                </a:solidFill>
                <a:latin typeface="Arial"/>
                <a:ea typeface="Arial"/>
                <a:cs typeface="Arial"/>
                <a:sym typeface="Arial"/>
              </a:rPr>
              <a:t>Insights into dynamic circuit adaptation and ensemble learning for qubit mapping optimization.</a:t>
            </a:r>
            <a:endParaRPr sz="20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descr="preencoded.png" id="137" name="Google Shape;137;p11"/>
          <p:cNvPicPr preferRelativeResize="0"/>
          <p:nvPr/>
        </p:nvPicPr>
        <p:blipFill rotWithShape="1">
          <a:blip r:embed="rId3">
            <a:alphaModFix/>
          </a:blip>
          <a:srcRect b="0" l="0" r="0" t="0"/>
          <a:stretch/>
        </p:blipFill>
        <p:spPr>
          <a:xfrm>
            <a:off x="0" y="0"/>
            <a:ext cx="14630400" cy="8229600"/>
          </a:xfrm>
          <a:prstGeom prst="rect">
            <a:avLst/>
          </a:prstGeom>
          <a:noFill/>
          <a:ln>
            <a:noFill/>
          </a:ln>
        </p:spPr>
      </p:pic>
      <p:sp>
        <p:nvSpPr>
          <p:cNvPr id="138" name="Google Shape;138;p11"/>
          <p:cNvSpPr/>
          <p:nvPr/>
        </p:nvSpPr>
        <p:spPr>
          <a:xfrm>
            <a:off x="0" y="0"/>
            <a:ext cx="14630400" cy="8229600"/>
          </a:xfrm>
          <a:prstGeom prst="rect">
            <a:avLst/>
          </a:prstGeom>
          <a:solidFill>
            <a:srgbClr val="FFFFFF">
              <a:alpha val="74901"/>
            </a:srgbClr>
          </a:solidFill>
          <a:ln cap="flat" cmpd="sng" w="13800">
            <a:solidFill>
              <a:srgbClr val="FFFFFF">
                <a:alpha val="63921"/>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p:txBody>
      </p:sp>
      <p:pic>
        <p:nvPicPr>
          <p:cNvPr descr="preencoded.png" id="139" name="Google Shape;139;p11"/>
          <p:cNvPicPr preferRelativeResize="0"/>
          <p:nvPr/>
        </p:nvPicPr>
        <p:blipFill rotWithShape="1">
          <a:blip r:embed="rId4">
            <a:alphaModFix/>
          </a:blip>
          <a:srcRect b="0" l="0" r="0" t="0"/>
          <a:stretch/>
        </p:blipFill>
        <p:spPr>
          <a:xfrm>
            <a:off x="0" y="0"/>
            <a:ext cx="14630400" cy="8229600"/>
          </a:xfrm>
          <a:prstGeom prst="rect">
            <a:avLst/>
          </a:prstGeom>
          <a:noFill/>
          <a:ln>
            <a:noFill/>
          </a:ln>
        </p:spPr>
      </p:pic>
      <p:sp>
        <p:nvSpPr>
          <p:cNvPr id="140" name="Google Shape;140;p11"/>
          <p:cNvSpPr/>
          <p:nvPr/>
        </p:nvSpPr>
        <p:spPr>
          <a:xfrm>
            <a:off x="2037993" y="2765227"/>
            <a:ext cx="4443889" cy="694373"/>
          </a:xfrm>
          <a:prstGeom prst="rect">
            <a:avLst/>
          </a:prstGeom>
          <a:noFill/>
          <a:ln>
            <a:noFill/>
          </a:ln>
        </p:spPr>
        <p:txBody>
          <a:bodyPr anchorCtr="0" anchor="t" bIns="45700" lIns="91425" spcFirstLastPara="1" rIns="91425" wrap="square" tIns="45700">
            <a:noAutofit/>
          </a:bodyPr>
          <a:lstStyle/>
          <a:p>
            <a:pPr indent="0" lvl="0" marL="0" marR="0" rtl="0" algn="l">
              <a:lnSpc>
                <a:spcPct val="113916"/>
              </a:lnSpc>
              <a:spcBef>
                <a:spcPts val="0"/>
              </a:spcBef>
              <a:spcAft>
                <a:spcPts val="0"/>
              </a:spcAft>
              <a:buClr>
                <a:srgbClr val="312F2B"/>
              </a:buClr>
              <a:buSzPts val="4800"/>
              <a:buFont typeface="Lora"/>
              <a:buNone/>
            </a:pPr>
            <a:r>
              <a:rPr lang="en-US" sz="4800">
                <a:solidFill>
                  <a:srgbClr val="312F2B"/>
                </a:solidFill>
                <a:latin typeface="Lora"/>
                <a:ea typeface="Lora"/>
                <a:cs typeface="Lora"/>
                <a:sym typeface="Lora"/>
              </a:rPr>
              <a:t>Conclusion</a:t>
            </a:r>
            <a:endParaRPr sz="4800">
              <a:solidFill>
                <a:schemeClr val="dk1"/>
              </a:solidFill>
              <a:latin typeface="Calibri"/>
              <a:ea typeface="Calibri"/>
              <a:cs typeface="Calibri"/>
              <a:sym typeface="Calibri"/>
            </a:endParaRPr>
          </a:p>
        </p:txBody>
      </p:sp>
      <p:sp>
        <p:nvSpPr>
          <p:cNvPr id="141" name="Google Shape;141;p11"/>
          <p:cNvSpPr/>
          <p:nvPr/>
        </p:nvSpPr>
        <p:spPr>
          <a:xfrm>
            <a:off x="2037993" y="3792855"/>
            <a:ext cx="10554414" cy="710803"/>
          </a:xfrm>
          <a:prstGeom prst="rect">
            <a:avLst/>
          </a:prstGeom>
          <a:noFill/>
          <a:ln>
            <a:noFill/>
          </a:ln>
        </p:spPr>
        <p:txBody>
          <a:bodyPr anchorCtr="0" anchor="t" bIns="45700" lIns="91425" spcFirstLastPara="1" rIns="91425" wrap="square" tIns="45700">
            <a:noAutofit/>
          </a:bodyPr>
          <a:lstStyle/>
          <a:p>
            <a:pPr indent="0" lvl="0" marL="0" marR="0" rtl="0" algn="l">
              <a:lnSpc>
                <a:spcPct val="139950"/>
              </a:lnSpc>
              <a:spcBef>
                <a:spcPts val="0"/>
              </a:spcBef>
              <a:spcAft>
                <a:spcPts val="0"/>
              </a:spcAft>
              <a:buClr>
                <a:srgbClr val="272525"/>
              </a:buClr>
              <a:buSzPts val="2000"/>
              <a:buFont typeface="Arial"/>
              <a:buNone/>
            </a:pPr>
            <a:r>
              <a:rPr lang="en-US" sz="2000">
                <a:solidFill>
                  <a:srgbClr val="272525"/>
                </a:solidFill>
                <a:latin typeface="Arial"/>
                <a:ea typeface="Arial"/>
                <a:cs typeface="Arial"/>
                <a:sym typeface="Arial"/>
              </a:rPr>
              <a:t>This proposal outlines a comprehensive approach to integrate machine learning techniques for optimizing qubit mappings based on specific circuit characteristics. </a:t>
            </a:r>
            <a:endParaRPr sz="2000">
              <a:solidFill>
                <a:schemeClr val="dk1"/>
              </a:solidFill>
              <a:latin typeface="Calibri"/>
              <a:ea typeface="Calibri"/>
              <a:cs typeface="Calibri"/>
              <a:sym typeface="Calibri"/>
            </a:endParaRPr>
          </a:p>
        </p:txBody>
      </p:sp>
      <p:sp>
        <p:nvSpPr>
          <p:cNvPr id="142" name="Google Shape;142;p11"/>
          <p:cNvSpPr/>
          <p:nvPr/>
        </p:nvSpPr>
        <p:spPr>
          <a:xfrm>
            <a:off x="2037993" y="4753570"/>
            <a:ext cx="10554414" cy="710803"/>
          </a:xfrm>
          <a:prstGeom prst="rect">
            <a:avLst/>
          </a:prstGeom>
          <a:noFill/>
          <a:ln>
            <a:noFill/>
          </a:ln>
        </p:spPr>
        <p:txBody>
          <a:bodyPr anchorCtr="0" anchor="t" bIns="45700" lIns="91425" spcFirstLastPara="1" rIns="91425" wrap="square" tIns="45700">
            <a:noAutofit/>
          </a:bodyPr>
          <a:lstStyle/>
          <a:p>
            <a:pPr indent="0" lvl="0" marL="0" marR="0" rtl="0" algn="l">
              <a:lnSpc>
                <a:spcPct val="139950"/>
              </a:lnSpc>
              <a:spcBef>
                <a:spcPts val="0"/>
              </a:spcBef>
              <a:spcAft>
                <a:spcPts val="0"/>
              </a:spcAft>
              <a:buClr>
                <a:srgbClr val="272525"/>
              </a:buClr>
              <a:buSzPts val="2000"/>
              <a:buFont typeface="Arial"/>
              <a:buNone/>
            </a:pPr>
            <a:r>
              <a:rPr lang="en-US" sz="2000">
                <a:solidFill>
                  <a:srgbClr val="272525"/>
                </a:solidFill>
                <a:latin typeface="Arial"/>
                <a:ea typeface="Arial"/>
                <a:cs typeface="Arial"/>
                <a:sym typeface="Arial"/>
              </a:rPr>
              <a:t>The proposed methodology aims to contribute to the efficiency of quantum computations, bringing us closer to unlocking the full potential of quantum computing.</a:t>
            </a:r>
            <a:endParaRPr sz="20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